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261" r:id="rId3"/>
    <p:sldId id="263" r:id="rId4"/>
    <p:sldId id="304" r:id="rId5"/>
    <p:sldId id="266" r:id="rId6"/>
    <p:sldId id="305" r:id="rId7"/>
    <p:sldId id="309" r:id="rId8"/>
    <p:sldId id="307" r:id="rId9"/>
    <p:sldId id="308" r:id="rId10"/>
    <p:sldId id="311"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3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713CA-F055-480F-8EE7-4AF9473745FD}" type="datetimeFigureOut">
              <a:rPr lang="fr-FR" smtClean="0"/>
              <a:t>22/03/2017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5E227B-E498-4179-BB63-C663BF35F542}" type="slidenum">
              <a:rPr lang="fr-FR" smtClean="0"/>
              <a:t>‹N°›</a:t>
            </a:fld>
            <a:endParaRPr lang="fr-FR"/>
          </a:p>
        </p:txBody>
      </p:sp>
    </p:spTree>
    <p:extLst>
      <p:ext uri="{BB962C8B-B14F-4D97-AF65-F5344CB8AC3E}">
        <p14:creationId xmlns:p14="http://schemas.microsoft.com/office/powerpoint/2010/main" val="907460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3052173-55A9-4013-81ED-2FF0F34F20CE}" type="slidenum">
              <a:rPr lang="fr-FR" smtClean="0"/>
              <a:pPr/>
              <a:t>3</a:t>
            </a:fld>
            <a:endParaRPr lang="fr-FR"/>
          </a:p>
        </p:txBody>
      </p:sp>
    </p:spTree>
    <p:extLst>
      <p:ext uri="{BB962C8B-B14F-4D97-AF65-F5344CB8AC3E}">
        <p14:creationId xmlns:p14="http://schemas.microsoft.com/office/powerpoint/2010/main" val="2789789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3052173-55A9-4013-81ED-2FF0F34F20CE}" type="slidenum">
              <a:rPr lang="fr-FR" smtClean="0"/>
              <a:pPr/>
              <a:t>4</a:t>
            </a:fld>
            <a:endParaRPr lang="fr-FR"/>
          </a:p>
        </p:txBody>
      </p:sp>
    </p:spTree>
    <p:extLst>
      <p:ext uri="{BB962C8B-B14F-4D97-AF65-F5344CB8AC3E}">
        <p14:creationId xmlns:p14="http://schemas.microsoft.com/office/powerpoint/2010/main" val="811822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3052173-55A9-4013-81ED-2FF0F34F20CE}" type="slidenum">
              <a:rPr lang="fr-FR" smtClean="0"/>
              <a:pPr/>
              <a:t>5</a:t>
            </a:fld>
            <a:endParaRPr lang="fr-FR"/>
          </a:p>
        </p:txBody>
      </p:sp>
    </p:spTree>
    <p:extLst>
      <p:ext uri="{BB962C8B-B14F-4D97-AF65-F5344CB8AC3E}">
        <p14:creationId xmlns:p14="http://schemas.microsoft.com/office/powerpoint/2010/main" val="3740131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3052173-55A9-4013-81ED-2FF0F34F20CE}" type="slidenum">
              <a:rPr lang="fr-FR" smtClean="0"/>
              <a:pPr/>
              <a:t>6</a:t>
            </a:fld>
            <a:endParaRPr lang="fr-FR"/>
          </a:p>
        </p:txBody>
      </p:sp>
    </p:spTree>
    <p:extLst>
      <p:ext uri="{BB962C8B-B14F-4D97-AF65-F5344CB8AC3E}">
        <p14:creationId xmlns:p14="http://schemas.microsoft.com/office/powerpoint/2010/main" val="1569668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3052173-55A9-4013-81ED-2FF0F34F20CE}" type="slidenum">
              <a:rPr lang="fr-FR" smtClean="0"/>
              <a:pPr/>
              <a:t>7</a:t>
            </a:fld>
            <a:endParaRPr lang="fr-FR"/>
          </a:p>
        </p:txBody>
      </p:sp>
    </p:spTree>
    <p:extLst>
      <p:ext uri="{BB962C8B-B14F-4D97-AF65-F5344CB8AC3E}">
        <p14:creationId xmlns:p14="http://schemas.microsoft.com/office/powerpoint/2010/main" val="514868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3052173-55A9-4013-81ED-2FF0F34F20CE}" type="slidenum">
              <a:rPr lang="fr-FR" smtClean="0"/>
              <a:pPr/>
              <a:t>8</a:t>
            </a:fld>
            <a:endParaRPr lang="fr-FR"/>
          </a:p>
        </p:txBody>
      </p:sp>
    </p:spTree>
    <p:extLst>
      <p:ext uri="{BB962C8B-B14F-4D97-AF65-F5344CB8AC3E}">
        <p14:creationId xmlns:p14="http://schemas.microsoft.com/office/powerpoint/2010/main" val="3781435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3052173-55A9-4013-81ED-2FF0F34F20CE}" type="slidenum">
              <a:rPr lang="fr-FR" smtClean="0"/>
              <a:pPr/>
              <a:t>9</a:t>
            </a:fld>
            <a:endParaRPr lang="fr-FR"/>
          </a:p>
        </p:txBody>
      </p:sp>
    </p:spTree>
    <p:extLst>
      <p:ext uri="{BB962C8B-B14F-4D97-AF65-F5344CB8AC3E}">
        <p14:creationId xmlns:p14="http://schemas.microsoft.com/office/powerpoint/2010/main" val="3112912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3052173-55A9-4013-81ED-2FF0F34F20CE}" type="slidenum">
              <a:rPr lang="fr-FR" smtClean="0"/>
              <a:pPr/>
              <a:t>10</a:t>
            </a:fld>
            <a:endParaRPr lang="fr-FR"/>
          </a:p>
        </p:txBody>
      </p:sp>
    </p:spTree>
    <p:extLst>
      <p:ext uri="{BB962C8B-B14F-4D97-AF65-F5344CB8AC3E}">
        <p14:creationId xmlns:p14="http://schemas.microsoft.com/office/powerpoint/2010/main" val="2301529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616B2F2-C037-44F4-A5E9-4C83BDEF7DB9}" type="datetimeFigureOut">
              <a:rPr lang="fr-FR" smtClean="0"/>
              <a:t>22/03/2017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B9339B-39C9-40CE-9E9E-EE38425AC50F}" type="slidenum">
              <a:rPr lang="fr-FR" smtClean="0"/>
              <a:t>‹N°›</a:t>
            </a:fld>
            <a:endParaRPr lang="fr-FR"/>
          </a:p>
        </p:txBody>
      </p:sp>
    </p:spTree>
    <p:extLst>
      <p:ext uri="{BB962C8B-B14F-4D97-AF65-F5344CB8AC3E}">
        <p14:creationId xmlns:p14="http://schemas.microsoft.com/office/powerpoint/2010/main" val="1479002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16B2F2-C037-44F4-A5E9-4C83BDEF7DB9}" type="datetimeFigureOut">
              <a:rPr lang="fr-FR" smtClean="0"/>
              <a:t>22/03/2017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B9339B-39C9-40CE-9E9E-EE38425AC50F}" type="slidenum">
              <a:rPr lang="fr-FR" smtClean="0"/>
              <a:t>‹N°›</a:t>
            </a:fld>
            <a:endParaRPr lang="fr-FR"/>
          </a:p>
        </p:txBody>
      </p:sp>
    </p:spTree>
    <p:extLst>
      <p:ext uri="{BB962C8B-B14F-4D97-AF65-F5344CB8AC3E}">
        <p14:creationId xmlns:p14="http://schemas.microsoft.com/office/powerpoint/2010/main" val="1672765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16B2F2-C037-44F4-A5E9-4C83BDEF7DB9}" type="datetimeFigureOut">
              <a:rPr lang="fr-FR" smtClean="0"/>
              <a:t>22/03/2017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B9339B-39C9-40CE-9E9E-EE38425AC50F}" type="slidenum">
              <a:rPr lang="fr-FR" smtClean="0"/>
              <a:t>‹N°›</a:t>
            </a:fld>
            <a:endParaRPr lang="fr-FR"/>
          </a:p>
        </p:txBody>
      </p:sp>
    </p:spTree>
    <p:extLst>
      <p:ext uri="{BB962C8B-B14F-4D97-AF65-F5344CB8AC3E}">
        <p14:creationId xmlns:p14="http://schemas.microsoft.com/office/powerpoint/2010/main" val="232867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16B2F2-C037-44F4-A5E9-4C83BDEF7DB9}" type="datetimeFigureOut">
              <a:rPr lang="fr-FR" smtClean="0"/>
              <a:t>22/03/2017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B9339B-39C9-40CE-9E9E-EE38425AC50F}" type="slidenum">
              <a:rPr lang="fr-FR" smtClean="0"/>
              <a:t>‹N°›</a:t>
            </a:fld>
            <a:endParaRPr lang="fr-FR"/>
          </a:p>
        </p:txBody>
      </p:sp>
    </p:spTree>
    <p:extLst>
      <p:ext uri="{BB962C8B-B14F-4D97-AF65-F5344CB8AC3E}">
        <p14:creationId xmlns:p14="http://schemas.microsoft.com/office/powerpoint/2010/main" val="3409126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616B2F2-C037-44F4-A5E9-4C83BDEF7DB9}" type="datetimeFigureOut">
              <a:rPr lang="fr-FR" smtClean="0"/>
              <a:t>22/03/2017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B9339B-39C9-40CE-9E9E-EE38425AC50F}" type="slidenum">
              <a:rPr lang="fr-FR" smtClean="0"/>
              <a:t>‹N°›</a:t>
            </a:fld>
            <a:endParaRPr lang="fr-FR"/>
          </a:p>
        </p:txBody>
      </p:sp>
    </p:spTree>
    <p:extLst>
      <p:ext uri="{BB962C8B-B14F-4D97-AF65-F5344CB8AC3E}">
        <p14:creationId xmlns:p14="http://schemas.microsoft.com/office/powerpoint/2010/main" val="1182380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616B2F2-C037-44F4-A5E9-4C83BDEF7DB9}" type="datetimeFigureOut">
              <a:rPr lang="fr-FR" smtClean="0"/>
              <a:t>22/03/2017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B9339B-39C9-40CE-9E9E-EE38425AC50F}" type="slidenum">
              <a:rPr lang="fr-FR" smtClean="0"/>
              <a:t>‹N°›</a:t>
            </a:fld>
            <a:endParaRPr lang="fr-FR"/>
          </a:p>
        </p:txBody>
      </p:sp>
    </p:spTree>
    <p:extLst>
      <p:ext uri="{BB962C8B-B14F-4D97-AF65-F5344CB8AC3E}">
        <p14:creationId xmlns:p14="http://schemas.microsoft.com/office/powerpoint/2010/main" val="1080592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616B2F2-C037-44F4-A5E9-4C83BDEF7DB9}" type="datetimeFigureOut">
              <a:rPr lang="fr-FR" smtClean="0"/>
              <a:t>22/03/2017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CB9339B-39C9-40CE-9E9E-EE38425AC50F}" type="slidenum">
              <a:rPr lang="fr-FR" smtClean="0"/>
              <a:t>‹N°›</a:t>
            </a:fld>
            <a:endParaRPr lang="fr-FR"/>
          </a:p>
        </p:txBody>
      </p:sp>
    </p:spTree>
    <p:extLst>
      <p:ext uri="{BB962C8B-B14F-4D97-AF65-F5344CB8AC3E}">
        <p14:creationId xmlns:p14="http://schemas.microsoft.com/office/powerpoint/2010/main" val="180448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616B2F2-C037-44F4-A5E9-4C83BDEF7DB9}" type="datetimeFigureOut">
              <a:rPr lang="fr-FR" smtClean="0"/>
              <a:t>22/03/2017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CB9339B-39C9-40CE-9E9E-EE38425AC50F}" type="slidenum">
              <a:rPr lang="fr-FR" smtClean="0"/>
              <a:t>‹N°›</a:t>
            </a:fld>
            <a:endParaRPr lang="fr-FR"/>
          </a:p>
        </p:txBody>
      </p:sp>
    </p:spTree>
    <p:extLst>
      <p:ext uri="{BB962C8B-B14F-4D97-AF65-F5344CB8AC3E}">
        <p14:creationId xmlns:p14="http://schemas.microsoft.com/office/powerpoint/2010/main" val="404814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16B2F2-C037-44F4-A5E9-4C83BDEF7DB9}" type="datetimeFigureOut">
              <a:rPr lang="fr-FR" smtClean="0"/>
              <a:t>22/03/2017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CB9339B-39C9-40CE-9E9E-EE38425AC50F}" type="slidenum">
              <a:rPr lang="fr-FR" smtClean="0"/>
              <a:t>‹N°›</a:t>
            </a:fld>
            <a:endParaRPr lang="fr-FR"/>
          </a:p>
        </p:txBody>
      </p:sp>
    </p:spTree>
    <p:extLst>
      <p:ext uri="{BB962C8B-B14F-4D97-AF65-F5344CB8AC3E}">
        <p14:creationId xmlns:p14="http://schemas.microsoft.com/office/powerpoint/2010/main" val="227293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616B2F2-C037-44F4-A5E9-4C83BDEF7DB9}" type="datetimeFigureOut">
              <a:rPr lang="fr-FR" smtClean="0"/>
              <a:t>22/03/2017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B9339B-39C9-40CE-9E9E-EE38425AC50F}" type="slidenum">
              <a:rPr lang="fr-FR" smtClean="0"/>
              <a:t>‹N°›</a:t>
            </a:fld>
            <a:endParaRPr lang="fr-FR"/>
          </a:p>
        </p:txBody>
      </p:sp>
    </p:spTree>
    <p:extLst>
      <p:ext uri="{BB962C8B-B14F-4D97-AF65-F5344CB8AC3E}">
        <p14:creationId xmlns:p14="http://schemas.microsoft.com/office/powerpoint/2010/main" val="2363826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616B2F2-C037-44F4-A5E9-4C83BDEF7DB9}" type="datetimeFigureOut">
              <a:rPr lang="fr-FR" smtClean="0"/>
              <a:t>22/03/2017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B9339B-39C9-40CE-9E9E-EE38425AC50F}" type="slidenum">
              <a:rPr lang="fr-FR" smtClean="0"/>
              <a:t>‹N°›</a:t>
            </a:fld>
            <a:endParaRPr lang="fr-FR"/>
          </a:p>
        </p:txBody>
      </p:sp>
    </p:spTree>
    <p:extLst>
      <p:ext uri="{BB962C8B-B14F-4D97-AF65-F5344CB8AC3E}">
        <p14:creationId xmlns:p14="http://schemas.microsoft.com/office/powerpoint/2010/main" val="2722854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6B2F2-C037-44F4-A5E9-4C83BDEF7DB9}" type="datetimeFigureOut">
              <a:rPr lang="fr-FR" smtClean="0"/>
              <a:t>22/03/2017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9339B-39C9-40CE-9E9E-EE38425AC50F}" type="slidenum">
              <a:rPr lang="fr-FR" smtClean="0"/>
              <a:t>‹N°›</a:t>
            </a:fld>
            <a:endParaRPr lang="fr-FR"/>
          </a:p>
        </p:txBody>
      </p:sp>
    </p:spTree>
    <p:extLst>
      <p:ext uri="{BB962C8B-B14F-4D97-AF65-F5344CB8AC3E}">
        <p14:creationId xmlns:p14="http://schemas.microsoft.com/office/powerpoint/2010/main" val="4174603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ctrTitle"/>
          </p:nvPr>
        </p:nvSpPr>
        <p:spPr>
          <a:xfrm>
            <a:off x="1801539" y="-1200150"/>
            <a:ext cx="8208912" cy="5142813"/>
          </a:xfrm>
        </p:spPr>
        <p:style>
          <a:lnRef idx="0">
            <a:schemeClr val="accent1"/>
          </a:lnRef>
          <a:fillRef idx="3">
            <a:schemeClr val="accent1"/>
          </a:fillRef>
          <a:effectRef idx="3">
            <a:schemeClr val="accent1"/>
          </a:effectRef>
          <a:fontRef idx="minor">
            <a:schemeClr val="lt1"/>
          </a:fontRef>
        </p:style>
        <p:txBody>
          <a:bodyPr>
            <a:noAutofit/>
          </a:bodyPr>
          <a:lstStyle/>
          <a:p>
            <a:r>
              <a:rPr lang="fr-FR" sz="4800" dirty="0"/>
              <a:t/>
            </a:r>
            <a:br>
              <a:rPr lang="fr-FR" sz="4800" dirty="0"/>
            </a:br>
            <a:r>
              <a:rPr lang="fr-FR" sz="4800" dirty="0"/>
              <a:t/>
            </a:r>
            <a:br>
              <a:rPr lang="fr-FR" sz="4800" dirty="0"/>
            </a:br>
            <a:r>
              <a:rPr lang="fr-FR" sz="4800" dirty="0"/>
              <a:t/>
            </a:r>
            <a:br>
              <a:rPr lang="fr-FR" sz="4800" dirty="0"/>
            </a:br>
            <a:r>
              <a:rPr lang="fr-FR" sz="4800" dirty="0"/>
              <a:t/>
            </a:r>
            <a:br>
              <a:rPr lang="fr-FR" sz="4800" dirty="0"/>
            </a:br>
            <a:r>
              <a:rPr lang="fr-FR" sz="4800" dirty="0"/>
              <a:t/>
            </a:r>
            <a:br>
              <a:rPr lang="fr-FR" sz="4800" dirty="0"/>
            </a:br>
            <a:r>
              <a:rPr lang="fr-FR" sz="4800" dirty="0"/>
              <a:t/>
            </a:r>
            <a:br>
              <a:rPr lang="fr-FR" sz="4800" dirty="0"/>
            </a:br>
            <a:r>
              <a:rPr lang="fr-FR" sz="4800" dirty="0"/>
              <a:t/>
            </a:r>
            <a:br>
              <a:rPr lang="fr-FR" sz="4800" dirty="0"/>
            </a:br>
            <a:r>
              <a:rPr lang="fr-FR" sz="4800" b="1" dirty="0">
                <a:solidFill>
                  <a:schemeClr val="tx1">
                    <a:lumMod val="65000"/>
                    <a:lumOff val="35000"/>
                  </a:schemeClr>
                </a:solidFill>
              </a:rPr>
              <a:t> </a:t>
            </a:r>
            <a:r>
              <a:rPr lang="fr-FR" sz="4800" b="1" dirty="0">
                <a:solidFill>
                  <a:schemeClr val="bg1"/>
                </a:solidFill>
              </a:rPr>
              <a:t>Les nouveaux programmes </a:t>
            </a:r>
            <a:br>
              <a:rPr lang="fr-FR" sz="4800" b="1" dirty="0">
                <a:solidFill>
                  <a:schemeClr val="bg1"/>
                </a:solidFill>
              </a:rPr>
            </a:br>
            <a:r>
              <a:rPr lang="fr-FR" sz="4800" b="1" dirty="0">
                <a:solidFill>
                  <a:schemeClr val="bg1"/>
                </a:solidFill>
              </a:rPr>
              <a:t>de l’école maternelle</a:t>
            </a:r>
            <a:r>
              <a:rPr lang="fr-FR" sz="4800" b="1" dirty="0">
                <a:solidFill>
                  <a:schemeClr val="tx1">
                    <a:lumMod val="65000"/>
                    <a:lumOff val="35000"/>
                  </a:schemeClr>
                </a:solidFill>
              </a:rPr>
              <a:t/>
            </a:r>
            <a:br>
              <a:rPr lang="fr-FR" sz="4800" b="1" dirty="0">
                <a:solidFill>
                  <a:schemeClr val="tx1">
                    <a:lumMod val="65000"/>
                    <a:lumOff val="35000"/>
                  </a:schemeClr>
                </a:solidFill>
              </a:rPr>
            </a:br>
            <a:r>
              <a:rPr lang="fr-FR" sz="4800" dirty="0"/>
              <a:t/>
            </a:r>
            <a:br>
              <a:rPr lang="fr-FR" sz="4800" dirty="0"/>
            </a:br>
            <a:r>
              <a:rPr lang="fr-FR" sz="4800" dirty="0"/>
              <a:t/>
            </a:r>
            <a:br>
              <a:rPr lang="fr-FR" sz="4800" dirty="0"/>
            </a:br>
            <a:r>
              <a:rPr lang="fr-FR" sz="4800" dirty="0"/>
              <a:t/>
            </a:r>
            <a:br>
              <a:rPr lang="fr-FR" sz="4800" dirty="0"/>
            </a:br>
            <a:r>
              <a:rPr lang="fr-FR" sz="4800" dirty="0"/>
              <a:t/>
            </a:r>
            <a:br>
              <a:rPr lang="fr-FR" sz="4800" dirty="0"/>
            </a:br>
            <a:r>
              <a:rPr lang="fr-FR" sz="4800" dirty="0"/>
              <a:t/>
            </a:r>
            <a:br>
              <a:rPr lang="fr-FR" sz="4800" dirty="0"/>
            </a:br>
            <a:r>
              <a:rPr lang="fr-FR" sz="4800" dirty="0" smtClean="0"/>
              <a:t>ADAPTER SES PRATIQUES POUR PRENDRE EN COMPTE LES NOUVELLES ORIENTATIONS DE L’ECOLE MATERNELLE (2) </a:t>
            </a:r>
            <a:r>
              <a:rPr lang="fr-FR" sz="4800" dirty="0"/>
              <a:t/>
            </a:r>
            <a:br>
              <a:rPr lang="fr-FR" sz="4800" dirty="0"/>
            </a:br>
            <a:endParaRPr lang="fr-FR" sz="4800" b="1" dirty="0">
              <a:solidFill>
                <a:schemeClr val="tx1">
                  <a:lumMod val="65000"/>
                  <a:lumOff val="35000"/>
                </a:schemeClr>
              </a:solidFill>
            </a:endParaRPr>
          </a:p>
        </p:txBody>
      </p:sp>
      <p:sp>
        <p:nvSpPr>
          <p:cNvPr id="3" name="Sous-titre 2"/>
          <p:cNvSpPr>
            <a:spLocks noGrp="1"/>
          </p:cNvSpPr>
          <p:nvPr>
            <p:ph type="subTitle" idx="1"/>
          </p:nvPr>
        </p:nvSpPr>
        <p:spPr>
          <a:xfrm>
            <a:off x="6456040" y="4869160"/>
            <a:ext cx="3736504" cy="1273696"/>
          </a:xfrm>
        </p:spPr>
        <p:style>
          <a:lnRef idx="0">
            <a:schemeClr val="accent1"/>
          </a:lnRef>
          <a:fillRef idx="3">
            <a:schemeClr val="accent1"/>
          </a:fillRef>
          <a:effectRef idx="3">
            <a:schemeClr val="accent1"/>
          </a:effectRef>
          <a:fontRef idx="minor">
            <a:schemeClr val="lt1"/>
          </a:fontRef>
        </p:style>
        <p:txBody>
          <a:bodyPr>
            <a:normAutofit/>
          </a:bodyPr>
          <a:lstStyle/>
          <a:p>
            <a:pPr algn="r"/>
            <a:endParaRPr lang="fr-FR" sz="2000" dirty="0">
              <a:solidFill>
                <a:schemeClr val="bg1"/>
              </a:solidFill>
            </a:endParaRPr>
          </a:p>
          <a:p>
            <a:pPr algn="r"/>
            <a:r>
              <a:rPr lang="fr-FR" sz="2000" b="1" dirty="0" smtClean="0">
                <a:solidFill>
                  <a:schemeClr val="bg1"/>
                </a:solidFill>
              </a:rPr>
              <a:t>Sabine BANNWARTH - JAVELAUD</a:t>
            </a:r>
            <a:endParaRPr lang="fr-FR" sz="2000" b="1" dirty="0">
              <a:solidFill>
                <a:schemeClr val="bg1"/>
              </a:solidFill>
            </a:endParaRPr>
          </a:p>
          <a:p>
            <a:pPr algn="r"/>
            <a:r>
              <a:rPr lang="fr-FR" sz="2000" b="1" dirty="0" smtClean="0">
                <a:solidFill>
                  <a:schemeClr val="bg1"/>
                </a:solidFill>
              </a:rPr>
              <a:t>2016 - 2017</a:t>
            </a:r>
            <a:endParaRPr lang="fr-FR" sz="2000" b="1" dirty="0">
              <a:solidFill>
                <a:schemeClr val="bg1"/>
              </a:solidFill>
            </a:endParaRPr>
          </a:p>
        </p:txBody>
      </p:sp>
      <p:pic>
        <p:nvPicPr>
          <p:cNvPr id="4" name="Imag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63552" y="4984240"/>
            <a:ext cx="1337136" cy="1268760"/>
          </a:xfrm>
          <a:prstGeom prst="rect">
            <a:avLst/>
          </a:prstGeom>
        </p:spPr>
      </p:pic>
    </p:spTree>
    <p:extLst>
      <p:ext uri="{BB962C8B-B14F-4D97-AF65-F5344CB8AC3E}">
        <p14:creationId xmlns:p14="http://schemas.microsoft.com/office/powerpoint/2010/main" val="491588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4102" y="201881"/>
            <a:ext cx="10515600" cy="878776"/>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fr-FR" sz="3200" dirty="0" smtClean="0"/>
              <a:t>Pour une évolution de l’école maternelle : organigramme du pôle maternelle</a:t>
            </a:r>
            <a:endParaRPr lang="fr-FR" sz="3200" dirty="0"/>
          </a:p>
        </p:txBody>
      </p:sp>
      <p:sp>
        <p:nvSpPr>
          <p:cNvPr id="8" name="Rectangle 3"/>
          <p:cNvSpPr txBox="1">
            <a:spLocks noChangeArrowheads="1"/>
          </p:cNvSpPr>
          <p:nvPr/>
        </p:nvSpPr>
        <p:spPr>
          <a:xfrm>
            <a:off x="3218213" y="4631378"/>
            <a:ext cx="10902537" cy="543889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endParaRPr lang="fr-FR" altLang="fr-FR" sz="2400" b="1" dirty="0" smtClean="0">
              <a:solidFill>
                <a:schemeClr val="tx2">
                  <a:lumMod val="60000"/>
                  <a:lumOff val="40000"/>
                </a:schemeClr>
              </a:solidFill>
            </a:endParaRPr>
          </a:p>
          <a:p>
            <a:pPr>
              <a:lnSpc>
                <a:spcPct val="120000"/>
              </a:lnSpc>
              <a:spcBef>
                <a:spcPts val="0"/>
              </a:spcBef>
              <a:buFontTx/>
              <a:buChar char="-"/>
            </a:pPr>
            <a:endParaRPr lang="fr-FR" altLang="fr-FR" sz="3800" b="1" dirty="0"/>
          </a:p>
          <a:p>
            <a:pPr algn="ctr">
              <a:lnSpc>
                <a:spcPct val="120000"/>
              </a:lnSpc>
              <a:spcBef>
                <a:spcPts val="0"/>
              </a:spcBef>
              <a:buNone/>
            </a:pPr>
            <a:endParaRPr lang="fr-FR" altLang="fr-FR" sz="4500" b="1" dirty="0">
              <a:solidFill>
                <a:schemeClr val="tx2">
                  <a:lumMod val="60000"/>
                  <a:lumOff val="40000"/>
                </a:schemeClr>
              </a:solidFill>
            </a:endParaRPr>
          </a:p>
        </p:txBody>
      </p:sp>
      <p:sp>
        <p:nvSpPr>
          <p:cNvPr id="4" name="Rectangle 3"/>
          <p:cNvSpPr/>
          <p:nvPr/>
        </p:nvSpPr>
        <p:spPr>
          <a:xfrm>
            <a:off x="3622984" y="3112529"/>
            <a:ext cx="8075240" cy="461665"/>
          </a:xfrm>
          <a:prstGeom prst="rect">
            <a:avLst/>
          </a:prstGeom>
        </p:spPr>
        <p:txBody>
          <a:bodyPr wrap="square">
            <a:spAutoFit/>
          </a:bodyPr>
          <a:lstStyle/>
          <a:p>
            <a:pPr lvl="0"/>
            <a:r>
              <a:rPr lang="fr-FR" sz="2400" b="1" dirty="0" smtClean="0"/>
              <a:t>-</a:t>
            </a:r>
            <a:endParaRPr lang="fr-FR" sz="2800" dirty="0">
              <a:solidFill>
                <a:schemeClr val="tx2">
                  <a:lumMod val="60000"/>
                  <a:lumOff val="40000"/>
                </a:schemeClr>
              </a:solidFill>
            </a:endParaRPr>
          </a:p>
        </p:txBody>
      </p:sp>
      <p:pic>
        <p:nvPicPr>
          <p:cNvPr id="1026" name="Picture 2" descr="organigram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7234" y="1280160"/>
            <a:ext cx="8285406" cy="535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1161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3132" y="459961"/>
            <a:ext cx="11058896" cy="5643955"/>
          </a:xfrm>
        </p:spPr>
        <p:txBody>
          <a:bodyPr>
            <a:normAutofit/>
          </a:bodyPr>
          <a:lstStyle/>
          <a:p>
            <a:pPr marL="0" indent="0" algn="ctr">
              <a:buNone/>
            </a:pPr>
            <a:r>
              <a:rPr lang="fr-FR" sz="6600" dirty="0" smtClean="0">
                <a:solidFill>
                  <a:schemeClr val="bg1"/>
                </a:solidFill>
              </a:rPr>
              <a:t>Philosophie </a:t>
            </a:r>
            <a:r>
              <a:rPr lang="fr-FR" sz="6600" dirty="0" err="1" smtClean="0">
                <a:solidFill>
                  <a:schemeClr val="bg1"/>
                </a:solidFill>
              </a:rPr>
              <a:t>etuveaux</a:t>
            </a:r>
            <a:r>
              <a:rPr lang="fr-FR" sz="6600" dirty="0" smtClean="0">
                <a:solidFill>
                  <a:schemeClr val="bg1"/>
                </a:solidFill>
              </a:rPr>
              <a:t> programmes</a:t>
            </a:r>
          </a:p>
          <a:p>
            <a:endParaRPr lang="fr-FR" dirty="0"/>
          </a:p>
        </p:txBody>
      </p:sp>
      <p:sp>
        <p:nvSpPr>
          <p:cNvPr id="2" name="Rectangle 1"/>
          <p:cNvSpPr/>
          <p:nvPr/>
        </p:nvSpPr>
        <p:spPr>
          <a:xfrm>
            <a:off x="629393" y="782552"/>
            <a:ext cx="11127179" cy="5016758"/>
          </a:xfrm>
          <a:prstGeom prst="rect">
            <a:avLst/>
          </a:prstGeom>
        </p:spPr>
        <p:txBody>
          <a:bodyPr wrap="square">
            <a:spAutoFit/>
          </a:bodyPr>
          <a:lstStyle/>
          <a:p>
            <a:pPr algn="ctr"/>
            <a:r>
              <a:rPr lang="fr-FR" sz="3600" dirty="0" smtClean="0">
                <a:solidFill>
                  <a:schemeClr val="accent1"/>
                </a:solidFill>
              </a:rPr>
              <a:t>PARTAGE DES EXPERIENCES</a:t>
            </a:r>
            <a:endParaRPr lang="fr-FR" dirty="0" smtClean="0"/>
          </a:p>
          <a:p>
            <a:r>
              <a:rPr lang="fr-FR" sz="2800" dirty="0" smtClean="0"/>
              <a:t>La classe des M/GS de la classe de Claire NICOLLET à l’école Saint MARTIN d’ENSISHEIM</a:t>
            </a:r>
          </a:p>
          <a:p>
            <a:r>
              <a:rPr lang="fr-FR" sz="2800" dirty="0" smtClean="0"/>
              <a:t>La classe de P/GS de la classe de Béatrice FAU à l’école de RAEDERSHEIM</a:t>
            </a:r>
          </a:p>
          <a:p>
            <a:r>
              <a:rPr lang="fr-FR" sz="2800" dirty="0" smtClean="0"/>
              <a:t>La classe de PS de Carine SEIDL et Céline HERTLEIN à l’école Charles KIENTZL de GUEBWILLER</a:t>
            </a:r>
          </a:p>
          <a:p>
            <a:r>
              <a:rPr lang="fr-FR" sz="2800" dirty="0" smtClean="0"/>
              <a:t>Les classes PS/MS/GS de Ariane RUSCH et Carole DRANCOURT à l’école de UNGERSHEIM.</a:t>
            </a:r>
          </a:p>
          <a:p>
            <a:r>
              <a:rPr lang="fr-FR" sz="2800" dirty="0" smtClean="0"/>
              <a:t>Photos et outils de la classe de PS/GS de Christelle BECKER à l’école SAINT-JEAN à SOULTZ</a:t>
            </a:r>
          </a:p>
          <a:p>
            <a:r>
              <a:rPr lang="fr-FR" sz="2800" dirty="0" smtClean="0"/>
              <a:t>Photos prises par David TOURNIER, CP de la circonscription d’ILLFURTH</a:t>
            </a:r>
            <a:r>
              <a:rPr lang="fr-FR" sz="3200" dirty="0" smtClean="0"/>
              <a:t>.</a:t>
            </a:r>
            <a:endParaRPr lang="fr-FR" sz="3200" dirty="0"/>
          </a:p>
        </p:txBody>
      </p:sp>
    </p:spTree>
    <p:extLst>
      <p:ext uri="{BB962C8B-B14F-4D97-AF65-F5344CB8AC3E}">
        <p14:creationId xmlns:p14="http://schemas.microsoft.com/office/powerpoint/2010/main" val="1961793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838200" y="365126"/>
            <a:ext cx="10515600" cy="644278"/>
          </a:xfrm>
        </p:spPr>
        <p:style>
          <a:lnRef idx="0">
            <a:schemeClr val="accent1"/>
          </a:lnRef>
          <a:fillRef idx="3">
            <a:schemeClr val="accent1"/>
          </a:fillRef>
          <a:effectRef idx="3">
            <a:schemeClr val="accent1"/>
          </a:effectRef>
          <a:fontRef idx="minor">
            <a:schemeClr val="lt1"/>
          </a:fontRef>
        </p:style>
        <p:txBody>
          <a:bodyPr>
            <a:normAutofit/>
          </a:bodyPr>
          <a:lstStyle/>
          <a:p>
            <a:r>
              <a:rPr lang="fr-FR" sz="3200" dirty="0" smtClean="0"/>
              <a:t>Concevoir les espaces</a:t>
            </a:r>
            <a:endParaRPr lang="fr-FR" sz="3200" dirty="0"/>
          </a:p>
        </p:txBody>
      </p:sp>
      <p:sp>
        <p:nvSpPr>
          <p:cNvPr id="4" name="Espace réservé du contenu 3"/>
          <p:cNvSpPr>
            <a:spLocks noGrp="1"/>
          </p:cNvSpPr>
          <p:nvPr>
            <p:ph sz="half" idx="1"/>
          </p:nvPr>
        </p:nvSpPr>
        <p:spPr>
          <a:xfrm>
            <a:off x="127873" y="1202043"/>
            <a:ext cx="11818703" cy="5246257"/>
          </a:xfrm>
        </p:spPr>
        <p:txBody>
          <a:bodyPr>
            <a:normAutofit fontScale="92500" lnSpcReduction="10000"/>
          </a:bodyPr>
          <a:lstStyle/>
          <a:p>
            <a:r>
              <a:rPr lang="fr-FR" b="1" dirty="0" smtClean="0">
                <a:solidFill>
                  <a:schemeClr val="tx2">
                    <a:lumMod val="60000"/>
                    <a:lumOff val="40000"/>
                  </a:schemeClr>
                </a:solidFill>
              </a:rPr>
              <a:t>L’organisation de la classe est pensée en espaces, en fonction des besoins des élèves, des apprentissages visés et des objectifs pédagogiques.</a:t>
            </a:r>
          </a:p>
          <a:p>
            <a:r>
              <a:rPr lang="fr-FR" b="1" dirty="0" smtClean="0">
                <a:solidFill>
                  <a:schemeClr val="tx2">
                    <a:lumMod val="60000"/>
                    <a:lumOff val="40000"/>
                  </a:schemeClr>
                </a:solidFill>
              </a:rPr>
              <a:t>Nécessité de c</a:t>
            </a:r>
            <a:r>
              <a:rPr lang="fr-FR" b="1" dirty="0" smtClean="0">
                <a:solidFill>
                  <a:schemeClr val="tx2">
                    <a:lumMod val="60000"/>
                    <a:lumOff val="40000"/>
                  </a:schemeClr>
                </a:solidFill>
              </a:rPr>
              <a:t>oncevoir </a:t>
            </a:r>
            <a:r>
              <a:rPr lang="fr-FR" b="1" dirty="0" smtClean="0">
                <a:solidFill>
                  <a:schemeClr val="tx2">
                    <a:lumMod val="60000"/>
                    <a:lumOff val="40000"/>
                  </a:schemeClr>
                </a:solidFill>
              </a:rPr>
              <a:t>un espace </a:t>
            </a:r>
            <a:r>
              <a:rPr lang="fr-FR" b="1" dirty="0" smtClean="0">
                <a:solidFill>
                  <a:schemeClr val="tx2">
                    <a:lumMod val="60000"/>
                    <a:lumOff val="40000"/>
                  </a:schemeClr>
                </a:solidFill>
              </a:rPr>
              <a:t>en : </a:t>
            </a:r>
            <a:endParaRPr lang="fr-FR" b="1" dirty="0" smtClean="0">
              <a:solidFill>
                <a:schemeClr val="tx2">
                  <a:lumMod val="60000"/>
                  <a:lumOff val="40000"/>
                </a:schemeClr>
              </a:solidFill>
            </a:endParaRPr>
          </a:p>
          <a:p>
            <a:pPr marL="0" indent="0">
              <a:buNone/>
            </a:pPr>
            <a:r>
              <a:rPr lang="fr-FR" b="1" dirty="0" smtClean="0">
                <a:solidFill>
                  <a:schemeClr val="tx2">
                    <a:lumMod val="60000"/>
                    <a:lumOff val="40000"/>
                  </a:schemeClr>
                </a:solidFill>
              </a:rPr>
              <a:t>- </a:t>
            </a:r>
            <a:r>
              <a:rPr lang="fr-FR" b="1" dirty="0" smtClean="0">
                <a:solidFill>
                  <a:schemeClr val="accent6"/>
                </a:solidFill>
              </a:rPr>
              <a:t>Réalisant un inventaire matériel.</a:t>
            </a:r>
          </a:p>
          <a:p>
            <a:pPr>
              <a:buFontTx/>
              <a:buChar char="-"/>
            </a:pPr>
            <a:r>
              <a:rPr lang="fr-FR" b="1" dirty="0" smtClean="0">
                <a:solidFill>
                  <a:schemeClr val="accent6"/>
                </a:solidFill>
              </a:rPr>
              <a:t>Réalisant un inventaire des besoins liés à l’âge des élèves que l’on accueille.</a:t>
            </a:r>
          </a:p>
          <a:p>
            <a:pPr>
              <a:buFontTx/>
              <a:buChar char="-"/>
            </a:pPr>
            <a:r>
              <a:rPr lang="fr-FR" b="1" dirty="0" smtClean="0">
                <a:solidFill>
                  <a:schemeClr val="accent6"/>
                </a:solidFill>
              </a:rPr>
              <a:t>Donnant :</a:t>
            </a:r>
          </a:p>
          <a:p>
            <a:pPr>
              <a:buFontTx/>
              <a:buChar char="-"/>
            </a:pPr>
            <a:r>
              <a:rPr lang="fr-FR" b="1" dirty="0" smtClean="0">
                <a:solidFill>
                  <a:schemeClr val="accent6"/>
                </a:solidFill>
              </a:rPr>
              <a:t>une identité  (nommer l’espace, </a:t>
            </a:r>
            <a:r>
              <a:rPr lang="fr-FR" b="1" dirty="0">
                <a:solidFill>
                  <a:schemeClr val="accent6"/>
                </a:solidFill>
              </a:rPr>
              <a:t>l</a:t>
            </a:r>
            <a:r>
              <a:rPr lang="fr-FR" b="1" dirty="0" smtClean="0">
                <a:solidFill>
                  <a:schemeClr val="accent6"/>
                </a:solidFill>
              </a:rPr>
              <a:t>e repérer dans la classe, comprendre et percevoir ses délimitations).</a:t>
            </a:r>
          </a:p>
          <a:p>
            <a:pPr>
              <a:buFontTx/>
              <a:buChar char="-"/>
            </a:pPr>
            <a:r>
              <a:rPr lang="fr-FR" b="1" dirty="0" smtClean="0">
                <a:solidFill>
                  <a:schemeClr val="accent6"/>
                </a:solidFill>
              </a:rPr>
              <a:t>un fonctionnement (savoir ce que je peux faire ou non dans l’espace, comprendre à quoi il sert, comprendre ce que je peux utiliser…).</a:t>
            </a:r>
          </a:p>
          <a:p>
            <a:pPr>
              <a:buFontTx/>
              <a:buChar char="-"/>
            </a:pPr>
            <a:r>
              <a:rPr lang="fr-FR" b="1" dirty="0" smtClean="0">
                <a:solidFill>
                  <a:schemeClr val="accent6"/>
                </a:solidFill>
              </a:rPr>
              <a:t>Définissant des objectifs pour établir une progression des apprentissages.</a:t>
            </a:r>
          </a:p>
          <a:p>
            <a:pPr>
              <a:buFontTx/>
              <a:buChar char="-"/>
            </a:pPr>
            <a:r>
              <a:rPr lang="fr-FR" b="1" dirty="0" smtClean="0">
                <a:solidFill>
                  <a:schemeClr val="accent6"/>
                </a:solidFill>
              </a:rPr>
              <a:t>Définissant une</a:t>
            </a:r>
            <a:r>
              <a:rPr lang="fr-FR" b="1" dirty="0">
                <a:solidFill>
                  <a:schemeClr val="accent6"/>
                </a:solidFill>
              </a:rPr>
              <a:t> </a:t>
            </a:r>
            <a:r>
              <a:rPr lang="fr-FR" b="1" dirty="0" smtClean="0">
                <a:solidFill>
                  <a:schemeClr val="accent6"/>
                </a:solidFill>
              </a:rPr>
              <a:t>organisation.</a:t>
            </a:r>
          </a:p>
          <a:p>
            <a:pPr>
              <a:buFontTx/>
              <a:buChar char="-"/>
            </a:pPr>
            <a:endParaRPr lang="fr-FR" b="1" dirty="0">
              <a:solidFill>
                <a:schemeClr val="accent6"/>
              </a:solidFill>
            </a:endParaRPr>
          </a:p>
          <a:p>
            <a:pPr>
              <a:buFontTx/>
              <a:buChar char="-"/>
            </a:pPr>
            <a:endParaRPr lang="fr-FR" b="1" dirty="0" smtClean="0">
              <a:solidFill>
                <a:schemeClr val="accent6"/>
              </a:solidFill>
            </a:endParaRPr>
          </a:p>
          <a:p>
            <a:pPr>
              <a:buFontTx/>
              <a:buChar char="-"/>
            </a:pPr>
            <a:endParaRPr lang="fr-FR" b="1" dirty="0">
              <a:solidFill>
                <a:schemeClr val="accent6"/>
              </a:solidFill>
            </a:endParaRPr>
          </a:p>
          <a:p>
            <a:pPr>
              <a:buFontTx/>
              <a:buChar char="-"/>
            </a:pPr>
            <a:endParaRPr lang="fr-FR" b="1" dirty="0" smtClean="0">
              <a:solidFill>
                <a:schemeClr val="accent6"/>
              </a:solidFill>
            </a:endParaRPr>
          </a:p>
          <a:p>
            <a:pPr>
              <a:buFontTx/>
              <a:buChar char="-"/>
            </a:pPr>
            <a:endParaRPr lang="fr-FR" b="1" dirty="0">
              <a:solidFill>
                <a:schemeClr val="accent6"/>
              </a:solidFill>
            </a:endParaRPr>
          </a:p>
          <a:p>
            <a:pPr>
              <a:buFontTx/>
              <a:buChar char="-"/>
            </a:pPr>
            <a:endParaRPr lang="fr-FR" b="1" dirty="0" smtClean="0">
              <a:solidFill>
                <a:schemeClr val="accent6"/>
              </a:solidFill>
            </a:endParaRPr>
          </a:p>
          <a:p>
            <a:pPr>
              <a:buFontTx/>
              <a:buChar char="-"/>
            </a:pPr>
            <a:endParaRPr lang="fr-FR" b="1" dirty="0">
              <a:solidFill>
                <a:schemeClr val="accent6"/>
              </a:solidFill>
            </a:endParaRPr>
          </a:p>
          <a:p>
            <a:pPr>
              <a:buFontTx/>
              <a:buChar char="-"/>
            </a:pPr>
            <a:endParaRPr lang="fr-FR" b="1" dirty="0" smtClean="0">
              <a:solidFill>
                <a:schemeClr val="accent6"/>
              </a:solidFill>
            </a:endParaRPr>
          </a:p>
          <a:p>
            <a:pPr>
              <a:buFontTx/>
              <a:buChar char="-"/>
            </a:pPr>
            <a:endParaRPr lang="fr-FR" dirty="0" smtClean="0">
              <a:solidFill>
                <a:schemeClr val="accent6"/>
              </a:solidFill>
            </a:endParaRPr>
          </a:p>
          <a:p>
            <a:endParaRPr lang="fr-FR" dirty="0">
              <a:solidFill>
                <a:srgbClr val="00B0F0"/>
              </a:solidFill>
            </a:endParaRPr>
          </a:p>
        </p:txBody>
      </p:sp>
    </p:spTree>
    <p:extLst>
      <p:ext uri="{BB962C8B-B14F-4D97-AF65-F5344CB8AC3E}">
        <p14:creationId xmlns:p14="http://schemas.microsoft.com/office/powerpoint/2010/main" val="213095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838200" y="365126"/>
            <a:ext cx="10515600" cy="644278"/>
          </a:xfrm>
        </p:spPr>
        <p:style>
          <a:lnRef idx="0">
            <a:schemeClr val="accent1"/>
          </a:lnRef>
          <a:fillRef idx="3">
            <a:schemeClr val="accent1"/>
          </a:fillRef>
          <a:effectRef idx="3">
            <a:schemeClr val="accent1"/>
          </a:effectRef>
          <a:fontRef idx="minor">
            <a:schemeClr val="lt1"/>
          </a:fontRef>
        </p:style>
        <p:txBody>
          <a:bodyPr>
            <a:normAutofit/>
          </a:bodyPr>
          <a:lstStyle/>
          <a:p>
            <a:r>
              <a:rPr lang="fr-FR" sz="3200" dirty="0" smtClean="0"/>
              <a:t>Une nouvelle organisation de la classe suppose : </a:t>
            </a:r>
            <a:endParaRPr lang="fr-FR" sz="3200" dirty="0"/>
          </a:p>
        </p:txBody>
      </p:sp>
      <p:sp>
        <p:nvSpPr>
          <p:cNvPr id="4" name="Espace réservé du contenu 3"/>
          <p:cNvSpPr>
            <a:spLocks noGrp="1"/>
          </p:cNvSpPr>
          <p:nvPr>
            <p:ph sz="half" idx="1"/>
          </p:nvPr>
        </p:nvSpPr>
        <p:spPr>
          <a:xfrm>
            <a:off x="127873" y="1202043"/>
            <a:ext cx="11818703" cy="5246257"/>
          </a:xfrm>
        </p:spPr>
        <p:txBody>
          <a:bodyPr>
            <a:normAutofit fontScale="40000" lnSpcReduction="20000"/>
          </a:bodyPr>
          <a:lstStyle/>
          <a:p>
            <a:pPr marL="0" indent="0">
              <a:buNone/>
            </a:pPr>
            <a:r>
              <a:rPr lang="fr-FR" sz="5900" b="1" dirty="0" smtClean="0">
                <a:solidFill>
                  <a:schemeClr val="tx2">
                    <a:lumMod val="60000"/>
                    <a:lumOff val="40000"/>
                  </a:schemeClr>
                </a:solidFill>
              </a:rPr>
              <a:t>D’avoir une approche différente de la préparation de la classe en ayant en tête que le parcours d’apprentissage est propre à chaque élève. (réf. Cahier de mes réussites)</a:t>
            </a:r>
          </a:p>
          <a:p>
            <a:pPr marL="514350" indent="-514350">
              <a:buFont typeface="+mj-lt"/>
              <a:buAutoNum type="arabicPeriod"/>
            </a:pPr>
            <a:r>
              <a:rPr lang="fr-FR" sz="5900" b="1" dirty="0" smtClean="0">
                <a:solidFill>
                  <a:schemeClr val="tx2">
                    <a:lumMod val="60000"/>
                    <a:lumOff val="40000"/>
                  </a:schemeClr>
                </a:solidFill>
              </a:rPr>
              <a:t>Prévoir une progressivité dans les espaces où les élèves sont autonomes</a:t>
            </a:r>
          </a:p>
          <a:p>
            <a:pPr lvl="1">
              <a:buFontTx/>
              <a:buChar char="-"/>
            </a:pPr>
            <a:r>
              <a:rPr lang="fr-FR" sz="5900" b="1" dirty="0" smtClean="0">
                <a:solidFill>
                  <a:schemeClr val="tx2">
                    <a:lumMod val="60000"/>
                    <a:lumOff val="40000"/>
                  </a:schemeClr>
                </a:solidFill>
              </a:rPr>
              <a:t>Exemples : fiches de construction ou puzzles de difficulté croissante</a:t>
            </a:r>
          </a:p>
          <a:p>
            <a:pPr lvl="1">
              <a:buFontTx/>
              <a:buChar char="-"/>
            </a:pPr>
            <a:r>
              <a:rPr lang="fr-FR" sz="5900" b="1" dirty="0" smtClean="0">
                <a:solidFill>
                  <a:schemeClr val="tx2">
                    <a:lumMod val="60000"/>
                    <a:lumOff val="40000"/>
                  </a:schemeClr>
                </a:solidFill>
              </a:rPr>
              <a:t>Prévoir du matériel en quantité suffisante</a:t>
            </a:r>
          </a:p>
          <a:p>
            <a:pPr lvl="1">
              <a:buFontTx/>
              <a:buChar char="-"/>
            </a:pPr>
            <a:r>
              <a:rPr lang="fr-FR" sz="5900" b="1" dirty="0" smtClean="0">
                <a:solidFill>
                  <a:schemeClr val="tx2">
                    <a:lumMod val="60000"/>
                    <a:lumOff val="40000"/>
                  </a:schemeClr>
                </a:solidFill>
              </a:rPr>
              <a:t>Prévoir des outils pour que les élèves puissent s’autoévaluer </a:t>
            </a:r>
          </a:p>
          <a:p>
            <a:pPr lvl="1">
              <a:buFontTx/>
              <a:buChar char="-"/>
            </a:pPr>
            <a:r>
              <a:rPr lang="fr-FR" sz="5900" b="1" dirty="0" smtClean="0">
                <a:solidFill>
                  <a:schemeClr val="tx2">
                    <a:lumMod val="60000"/>
                    <a:lumOff val="40000"/>
                  </a:schemeClr>
                </a:solidFill>
              </a:rPr>
              <a:t>Exemple : images de puzzles classés par ordre de difficulté croissante. L’enfant de PS colle son étiquette sous l’image, l’enfant de MS ou GS met une croix dans un tableau. L’enseignant ou l’ATSEM valident.</a:t>
            </a:r>
          </a:p>
          <a:p>
            <a:pPr lvl="1">
              <a:buFontTx/>
              <a:buChar char="-"/>
            </a:pPr>
            <a:r>
              <a:rPr lang="fr-FR" sz="5900" b="1" dirty="0" smtClean="0">
                <a:solidFill>
                  <a:schemeClr val="tx2">
                    <a:lumMod val="60000"/>
                    <a:lumOff val="40000"/>
                  </a:schemeClr>
                </a:solidFill>
              </a:rPr>
              <a:t>Prévoir les règles de fonctionnement : commencer et finir une tâche, ne pas être plus d’un certain nombre…</a:t>
            </a:r>
          </a:p>
          <a:p>
            <a:pPr lvl="1">
              <a:buFontTx/>
              <a:buChar char="-"/>
            </a:pPr>
            <a:r>
              <a:rPr lang="fr-FR" sz="5900" b="1" dirty="0" smtClean="0">
                <a:solidFill>
                  <a:schemeClr val="tx2">
                    <a:lumMod val="60000"/>
                    <a:lumOff val="40000"/>
                  </a:schemeClr>
                </a:solidFill>
              </a:rPr>
              <a:t>Prévoir la modalité de travail : je découvre ou je m’exerce ou je m’entraîne</a:t>
            </a:r>
          </a:p>
          <a:p>
            <a:pPr marL="514350" indent="-514350">
              <a:buFont typeface="+mj-lt"/>
              <a:buAutoNum type="arabicPeriod"/>
            </a:pPr>
            <a:r>
              <a:rPr lang="fr-FR" sz="5900" b="1" dirty="0" smtClean="0">
                <a:solidFill>
                  <a:schemeClr val="tx2">
                    <a:lumMod val="60000"/>
                    <a:lumOff val="40000"/>
                  </a:schemeClr>
                </a:solidFill>
              </a:rPr>
              <a:t>Déterminer les dominantes (avec l’enseignant) et les complémentaires (avec l’ATSEM) ou en autonomie. (réf. Emploi du temps pôle maternelle)</a:t>
            </a:r>
          </a:p>
          <a:p>
            <a:pPr marL="0" indent="0">
              <a:buNone/>
            </a:pPr>
            <a:r>
              <a:rPr lang="fr-FR" sz="5900" b="1" dirty="0" smtClean="0">
                <a:solidFill>
                  <a:schemeClr val="tx2">
                    <a:lumMod val="60000"/>
                    <a:lumOff val="40000"/>
                  </a:schemeClr>
                </a:solidFill>
              </a:rPr>
              <a:t>3.    Construire des outils de suivi des progrès des élèves, des grilles d’observation, des outils d’auto-évaluation… </a:t>
            </a:r>
          </a:p>
          <a:p>
            <a:pPr marL="0" indent="0">
              <a:buNone/>
            </a:pPr>
            <a:r>
              <a:rPr lang="fr-FR" sz="2600" b="1" dirty="0" smtClean="0">
                <a:solidFill>
                  <a:schemeClr val="tx2">
                    <a:lumMod val="60000"/>
                    <a:lumOff val="40000"/>
                  </a:schemeClr>
                </a:solidFill>
              </a:rPr>
              <a:t>	- </a:t>
            </a:r>
            <a:r>
              <a:rPr lang="fr-FR" b="1" dirty="0">
                <a:solidFill>
                  <a:schemeClr val="tx2">
                    <a:lumMod val="60000"/>
                    <a:lumOff val="40000"/>
                  </a:schemeClr>
                </a:solidFill>
              </a:rPr>
              <a:t>	</a:t>
            </a:r>
            <a:r>
              <a:rPr lang="fr-FR" b="1" dirty="0" smtClean="0">
                <a:solidFill>
                  <a:schemeClr val="tx2">
                    <a:lumMod val="60000"/>
                    <a:lumOff val="40000"/>
                  </a:schemeClr>
                </a:solidFill>
              </a:rPr>
              <a:t> </a:t>
            </a:r>
          </a:p>
          <a:p>
            <a:pPr marL="514350" indent="-514350">
              <a:buFont typeface="+mj-lt"/>
              <a:buAutoNum type="arabicPeriod"/>
            </a:pPr>
            <a:endParaRPr lang="fr-FR" b="1" dirty="0" smtClean="0">
              <a:solidFill>
                <a:schemeClr val="tx2">
                  <a:lumMod val="60000"/>
                  <a:lumOff val="40000"/>
                </a:schemeClr>
              </a:solidFill>
            </a:endParaRPr>
          </a:p>
          <a:p>
            <a:pPr marL="514350" indent="-514350">
              <a:buFont typeface="+mj-lt"/>
              <a:buAutoNum type="arabicPeriod"/>
            </a:pPr>
            <a:endParaRPr lang="fr-FR" b="1" dirty="0" smtClean="0">
              <a:solidFill>
                <a:schemeClr val="tx2">
                  <a:lumMod val="60000"/>
                  <a:lumOff val="40000"/>
                </a:schemeClr>
              </a:solidFill>
            </a:endParaRPr>
          </a:p>
          <a:p>
            <a:pPr marL="971550" lvl="1" indent="-514350">
              <a:buFont typeface="+mj-lt"/>
              <a:buAutoNum type="arabicPeriod"/>
            </a:pPr>
            <a:endParaRPr lang="fr-FR" b="1" dirty="0" smtClean="0">
              <a:solidFill>
                <a:schemeClr val="tx2">
                  <a:lumMod val="60000"/>
                  <a:lumOff val="40000"/>
                </a:schemeClr>
              </a:solidFill>
            </a:endParaRPr>
          </a:p>
          <a:p>
            <a:pPr>
              <a:buFontTx/>
              <a:buChar char="-"/>
            </a:pPr>
            <a:endParaRPr lang="fr-FR" b="1" dirty="0" smtClean="0">
              <a:solidFill>
                <a:schemeClr val="tx2">
                  <a:lumMod val="60000"/>
                  <a:lumOff val="40000"/>
                </a:schemeClr>
              </a:solidFill>
            </a:endParaRPr>
          </a:p>
          <a:p>
            <a:pPr>
              <a:buFontTx/>
              <a:buChar char="-"/>
            </a:pPr>
            <a:endParaRPr lang="fr-FR" b="1" dirty="0">
              <a:solidFill>
                <a:schemeClr val="accent6"/>
              </a:solidFill>
            </a:endParaRPr>
          </a:p>
          <a:p>
            <a:pPr>
              <a:buFontTx/>
              <a:buChar char="-"/>
            </a:pPr>
            <a:endParaRPr lang="fr-FR" b="1" dirty="0" smtClean="0">
              <a:solidFill>
                <a:schemeClr val="accent6"/>
              </a:solidFill>
            </a:endParaRPr>
          </a:p>
          <a:p>
            <a:pPr>
              <a:buFontTx/>
              <a:buChar char="-"/>
            </a:pPr>
            <a:endParaRPr lang="fr-FR" b="1" dirty="0">
              <a:solidFill>
                <a:schemeClr val="accent6"/>
              </a:solidFill>
            </a:endParaRPr>
          </a:p>
          <a:p>
            <a:pPr>
              <a:buFontTx/>
              <a:buChar char="-"/>
            </a:pPr>
            <a:endParaRPr lang="fr-FR" b="1" dirty="0" smtClean="0">
              <a:solidFill>
                <a:schemeClr val="accent6"/>
              </a:solidFill>
            </a:endParaRPr>
          </a:p>
          <a:p>
            <a:pPr>
              <a:buFontTx/>
              <a:buChar char="-"/>
            </a:pPr>
            <a:endParaRPr lang="fr-FR" b="1" dirty="0">
              <a:solidFill>
                <a:schemeClr val="accent6"/>
              </a:solidFill>
            </a:endParaRPr>
          </a:p>
          <a:p>
            <a:pPr>
              <a:buFontTx/>
              <a:buChar char="-"/>
            </a:pPr>
            <a:endParaRPr lang="fr-FR" b="1" dirty="0" smtClean="0">
              <a:solidFill>
                <a:schemeClr val="accent6"/>
              </a:solidFill>
            </a:endParaRPr>
          </a:p>
          <a:p>
            <a:pPr>
              <a:buFontTx/>
              <a:buChar char="-"/>
            </a:pPr>
            <a:endParaRPr lang="fr-FR" b="1" dirty="0">
              <a:solidFill>
                <a:schemeClr val="accent6"/>
              </a:solidFill>
            </a:endParaRPr>
          </a:p>
          <a:p>
            <a:pPr>
              <a:buFontTx/>
              <a:buChar char="-"/>
            </a:pPr>
            <a:endParaRPr lang="fr-FR" b="1" dirty="0" smtClean="0">
              <a:solidFill>
                <a:schemeClr val="accent6"/>
              </a:solidFill>
            </a:endParaRPr>
          </a:p>
          <a:p>
            <a:pPr>
              <a:buFontTx/>
              <a:buChar char="-"/>
            </a:pPr>
            <a:endParaRPr lang="fr-FR" dirty="0" smtClean="0">
              <a:solidFill>
                <a:schemeClr val="accent6"/>
              </a:solidFill>
            </a:endParaRPr>
          </a:p>
          <a:p>
            <a:endParaRPr lang="fr-FR" dirty="0">
              <a:solidFill>
                <a:srgbClr val="00B0F0"/>
              </a:solidFill>
            </a:endParaRPr>
          </a:p>
        </p:txBody>
      </p:sp>
    </p:spTree>
    <p:extLst>
      <p:ext uri="{BB962C8B-B14F-4D97-AF65-F5344CB8AC3E}">
        <p14:creationId xmlns:p14="http://schemas.microsoft.com/office/powerpoint/2010/main" val="2914971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5380" y="329886"/>
            <a:ext cx="10515600" cy="655768"/>
          </a:xfrm>
        </p:spPr>
        <p:style>
          <a:lnRef idx="0">
            <a:schemeClr val="accent1"/>
          </a:lnRef>
          <a:fillRef idx="3">
            <a:schemeClr val="accent1"/>
          </a:fillRef>
          <a:effectRef idx="3">
            <a:schemeClr val="accent1"/>
          </a:effectRef>
          <a:fontRef idx="minor">
            <a:schemeClr val="lt1"/>
          </a:fontRef>
        </p:style>
        <p:txBody>
          <a:bodyPr>
            <a:normAutofit/>
          </a:bodyPr>
          <a:lstStyle/>
          <a:p>
            <a:r>
              <a:rPr lang="fr-FR" sz="3200" dirty="0" smtClean="0"/>
              <a:t>CE QUE DISENT LES PHOTOS ET LES TEMOIGNAGES</a:t>
            </a:r>
            <a:endParaRPr lang="fr-FR" sz="3200" dirty="0"/>
          </a:p>
        </p:txBody>
      </p:sp>
      <p:sp>
        <p:nvSpPr>
          <p:cNvPr id="8" name="Rectangle 3"/>
          <p:cNvSpPr txBox="1">
            <a:spLocks noChangeArrowheads="1"/>
          </p:cNvSpPr>
          <p:nvPr/>
        </p:nvSpPr>
        <p:spPr>
          <a:xfrm>
            <a:off x="320634" y="1199409"/>
            <a:ext cx="10902537" cy="5438897"/>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r>
              <a:rPr lang="fr-FR" sz="2400" b="1" dirty="0" smtClean="0">
                <a:solidFill>
                  <a:schemeClr val="tx2">
                    <a:lumMod val="60000"/>
                    <a:lumOff val="40000"/>
                  </a:schemeClr>
                </a:solidFill>
              </a:rPr>
              <a:t>Il doit y avoir un lien entre l’activité et le lieu où elle se déroule : si on met en place une activité d’écriture dans un lieu dédié à l’écriture avec des ressources adaptées à cet endroit, ça a un sens plus fort et ca devient plus concret pour les enfants qui ont à la portée de main des ressources en lien avec l’activité qui leur est proposée.</a:t>
            </a:r>
          </a:p>
          <a:p>
            <a:pPr>
              <a:lnSpc>
                <a:spcPct val="120000"/>
              </a:lnSpc>
              <a:spcBef>
                <a:spcPts val="0"/>
              </a:spcBef>
            </a:pPr>
            <a:r>
              <a:rPr lang="fr-FR" sz="2400" b="1" dirty="0" smtClean="0">
                <a:solidFill>
                  <a:schemeClr val="tx2">
                    <a:lumMod val="60000"/>
                    <a:lumOff val="40000"/>
                  </a:schemeClr>
                </a:solidFill>
              </a:rPr>
              <a:t>Les espaces et l’organisation évoluent en fonction des projets, des compétences à développer, des besoins (PS ou MS et GS). Exemple : en PS : peu de chaises, beaucoup d’espace pour circuler.</a:t>
            </a:r>
          </a:p>
          <a:p>
            <a:pPr>
              <a:lnSpc>
                <a:spcPct val="120000"/>
              </a:lnSpc>
              <a:spcBef>
                <a:spcPts val="0"/>
              </a:spcBef>
            </a:pPr>
            <a:r>
              <a:rPr lang="fr-FR" sz="2400" b="1" dirty="0" smtClean="0">
                <a:solidFill>
                  <a:schemeClr val="tx2">
                    <a:lumMod val="60000"/>
                    <a:lumOff val="40000"/>
                  </a:schemeClr>
                </a:solidFill>
              </a:rPr>
              <a:t>Il est important : </a:t>
            </a:r>
          </a:p>
          <a:p>
            <a:pPr>
              <a:lnSpc>
                <a:spcPct val="120000"/>
              </a:lnSpc>
              <a:spcBef>
                <a:spcPts val="0"/>
              </a:spcBef>
              <a:buFontTx/>
              <a:buChar char="-"/>
            </a:pPr>
            <a:r>
              <a:rPr lang="fr-FR" sz="2400" b="1" dirty="0" smtClean="0">
                <a:solidFill>
                  <a:schemeClr val="tx2">
                    <a:lumMod val="60000"/>
                    <a:lumOff val="40000"/>
                  </a:schemeClr>
                </a:solidFill>
              </a:rPr>
              <a:t>d’observer (intérêt des enfants pour l’espace, stratégies…)</a:t>
            </a:r>
          </a:p>
          <a:p>
            <a:pPr>
              <a:lnSpc>
                <a:spcPct val="120000"/>
              </a:lnSpc>
              <a:spcBef>
                <a:spcPts val="0"/>
              </a:spcBef>
              <a:buFontTx/>
              <a:buChar char="-"/>
            </a:pPr>
            <a:r>
              <a:rPr lang="fr-FR" sz="2400" b="1" dirty="0">
                <a:solidFill>
                  <a:schemeClr val="tx2">
                    <a:lumMod val="60000"/>
                    <a:lumOff val="40000"/>
                  </a:schemeClr>
                </a:solidFill>
              </a:rPr>
              <a:t>d</a:t>
            </a:r>
            <a:r>
              <a:rPr lang="fr-FR" sz="2400" b="1" dirty="0" smtClean="0">
                <a:solidFill>
                  <a:schemeClr val="tx2">
                    <a:lumMod val="60000"/>
                    <a:lumOff val="40000"/>
                  </a:schemeClr>
                </a:solidFill>
              </a:rPr>
              <a:t>e laisser une part de liberté et d’autonomie aux élèves (avec un cadre clair: exemple : image de l’atelier + la tâche + « je joue librement » + « je respecte… » ou « je veux m’entraîner à … »)</a:t>
            </a:r>
          </a:p>
          <a:p>
            <a:pPr>
              <a:lnSpc>
                <a:spcPct val="120000"/>
              </a:lnSpc>
              <a:spcBef>
                <a:spcPts val="0"/>
              </a:spcBef>
              <a:buFontTx/>
              <a:buChar char="-"/>
            </a:pPr>
            <a:r>
              <a:rPr lang="fr-FR" sz="2400" b="1" dirty="0" smtClean="0">
                <a:solidFill>
                  <a:schemeClr val="tx2">
                    <a:lumMod val="60000"/>
                    <a:lumOff val="40000"/>
                  </a:schemeClr>
                </a:solidFill>
              </a:rPr>
              <a:t>De se doter d’outils pour organiser le suivi des élèves (tableaux, prises de notes, grilles, photos, cahier des activités du matin, étiquettes avec leur nom pour les PS)</a:t>
            </a:r>
          </a:p>
          <a:p>
            <a:pPr>
              <a:lnSpc>
                <a:spcPct val="120000"/>
              </a:lnSpc>
              <a:spcBef>
                <a:spcPts val="0"/>
              </a:spcBef>
            </a:pPr>
            <a:endParaRPr lang="fr-FR" sz="2400" b="1" dirty="0" smtClean="0">
              <a:solidFill>
                <a:schemeClr val="tx2">
                  <a:lumMod val="60000"/>
                  <a:lumOff val="40000"/>
                </a:schemeClr>
              </a:solidFill>
            </a:endParaRPr>
          </a:p>
          <a:p>
            <a:pPr>
              <a:lnSpc>
                <a:spcPct val="120000"/>
              </a:lnSpc>
              <a:spcBef>
                <a:spcPts val="0"/>
              </a:spcBef>
            </a:pPr>
            <a:endParaRPr lang="fr-FR" sz="2400" b="1" dirty="0">
              <a:solidFill>
                <a:schemeClr val="tx2">
                  <a:lumMod val="60000"/>
                  <a:lumOff val="40000"/>
                </a:schemeClr>
              </a:solidFill>
            </a:endParaRPr>
          </a:p>
          <a:p>
            <a:pPr>
              <a:lnSpc>
                <a:spcPct val="120000"/>
              </a:lnSpc>
              <a:spcBef>
                <a:spcPts val="0"/>
              </a:spcBef>
              <a:buNone/>
            </a:pPr>
            <a:endParaRPr lang="fr-FR" altLang="fr-FR" sz="3800" b="1" dirty="0"/>
          </a:p>
          <a:p>
            <a:pPr algn="ctr">
              <a:lnSpc>
                <a:spcPct val="120000"/>
              </a:lnSpc>
              <a:spcBef>
                <a:spcPts val="0"/>
              </a:spcBef>
              <a:buNone/>
            </a:pPr>
            <a:endParaRPr lang="fr-FR" altLang="fr-FR" sz="4500" b="1" dirty="0">
              <a:solidFill>
                <a:schemeClr val="tx2">
                  <a:lumMod val="60000"/>
                  <a:lumOff val="40000"/>
                </a:schemeClr>
              </a:solidFill>
            </a:endParaRPr>
          </a:p>
        </p:txBody>
      </p:sp>
      <p:sp>
        <p:nvSpPr>
          <p:cNvPr id="4" name="Rectangle 3"/>
          <p:cNvSpPr/>
          <p:nvPr/>
        </p:nvSpPr>
        <p:spPr>
          <a:xfrm>
            <a:off x="2135560" y="2924944"/>
            <a:ext cx="8075240" cy="461665"/>
          </a:xfrm>
          <a:prstGeom prst="rect">
            <a:avLst/>
          </a:prstGeom>
        </p:spPr>
        <p:txBody>
          <a:bodyPr wrap="square">
            <a:spAutoFit/>
          </a:bodyPr>
          <a:lstStyle/>
          <a:p>
            <a:pPr lvl="0"/>
            <a:r>
              <a:rPr lang="fr-FR" sz="2400" b="1" dirty="0" smtClean="0"/>
              <a:t>-</a:t>
            </a:r>
            <a:endParaRPr lang="fr-FR" sz="2800" dirty="0">
              <a:solidFill>
                <a:schemeClr val="tx2">
                  <a:lumMod val="60000"/>
                  <a:lumOff val="40000"/>
                </a:schemeClr>
              </a:solidFill>
            </a:endParaRPr>
          </a:p>
        </p:txBody>
      </p:sp>
    </p:spTree>
    <p:extLst>
      <p:ext uri="{BB962C8B-B14F-4D97-AF65-F5344CB8AC3E}">
        <p14:creationId xmlns:p14="http://schemas.microsoft.com/office/powerpoint/2010/main" val="113202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5380" y="329886"/>
            <a:ext cx="10515600" cy="655768"/>
          </a:xfrm>
        </p:spPr>
        <p:style>
          <a:lnRef idx="0">
            <a:schemeClr val="accent1"/>
          </a:lnRef>
          <a:fillRef idx="3">
            <a:schemeClr val="accent1"/>
          </a:fillRef>
          <a:effectRef idx="3">
            <a:schemeClr val="accent1"/>
          </a:effectRef>
          <a:fontRef idx="minor">
            <a:schemeClr val="lt1"/>
          </a:fontRef>
        </p:style>
        <p:txBody>
          <a:bodyPr>
            <a:normAutofit/>
          </a:bodyPr>
          <a:lstStyle/>
          <a:p>
            <a:r>
              <a:rPr lang="fr-FR" sz="3200" dirty="0" smtClean="0"/>
              <a:t>METHODOLOGIE</a:t>
            </a:r>
            <a:endParaRPr lang="fr-FR" sz="3200" dirty="0"/>
          </a:p>
        </p:txBody>
      </p:sp>
      <p:sp>
        <p:nvSpPr>
          <p:cNvPr id="8" name="Rectangle 3"/>
          <p:cNvSpPr txBox="1">
            <a:spLocks noChangeArrowheads="1"/>
          </p:cNvSpPr>
          <p:nvPr/>
        </p:nvSpPr>
        <p:spPr>
          <a:xfrm>
            <a:off x="320634" y="1199409"/>
            <a:ext cx="10902537" cy="543889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r>
              <a:rPr lang="fr-FR" sz="2400" b="1" dirty="0" smtClean="0">
                <a:solidFill>
                  <a:schemeClr val="tx2">
                    <a:lumMod val="60000"/>
                    <a:lumOff val="40000"/>
                  </a:schemeClr>
                </a:solidFill>
              </a:rPr>
              <a:t>Planifier des plages de travail dans les conseils de cycle, car l’organisation des espaces est étroitement liée aux gestes professionnels.</a:t>
            </a:r>
          </a:p>
          <a:p>
            <a:pPr>
              <a:lnSpc>
                <a:spcPct val="120000"/>
              </a:lnSpc>
              <a:spcBef>
                <a:spcPts val="0"/>
              </a:spcBef>
            </a:pPr>
            <a:r>
              <a:rPr lang="fr-FR" sz="2400" b="1" dirty="0" smtClean="0">
                <a:solidFill>
                  <a:schemeClr val="tx2">
                    <a:lumMod val="60000"/>
                    <a:lumOff val="40000"/>
                  </a:schemeClr>
                </a:solidFill>
              </a:rPr>
              <a:t>Penser qu’on peut ouvrir les classes, utiliser les couloirs…</a:t>
            </a:r>
          </a:p>
          <a:p>
            <a:pPr>
              <a:lnSpc>
                <a:spcPct val="120000"/>
              </a:lnSpc>
              <a:spcBef>
                <a:spcPts val="0"/>
              </a:spcBef>
            </a:pPr>
            <a:r>
              <a:rPr lang="fr-FR" sz="2400" b="1" dirty="0" smtClean="0">
                <a:solidFill>
                  <a:schemeClr val="tx2">
                    <a:lumMod val="60000"/>
                    <a:lumOff val="40000"/>
                  </a:schemeClr>
                </a:solidFill>
              </a:rPr>
              <a:t>Penser que les espaces sont évolutifs. </a:t>
            </a:r>
          </a:p>
          <a:p>
            <a:pPr>
              <a:lnSpc>
                <a:spcPct val="120000"/>
              </a:lnSpc>
              <a:spcBef>
                <a:spcPts val="0"/>
              </a:spcBef>
            </a:pPr>
            <a:r>
              <a:rPr lang="fr-FR" sz="2400" b="1" dirty="0" smtClean="0">
                <a:solidFill>
                  <a:schemeClr val="tx2">
                    <a:lumMod val="60000"/>
                    <a:lumOff val="40000"/>
                  </a:schemeClr>
                </a:solidFill>
              </a:rPr>
              <a:t>Choisir les espaces qu’on va mettre en place dans chaque classe.</a:t>
            </a:r>
          </a:p>
          <a:p>
            <a:pPr>
              <a:lnSpc>
                <a:spcPct val="120000"/>
              </a:lnSpc>
              <a:spcBef>
                <a:spcPts val="0"/>
              </a:spcBef>
            </a:pPr>
            <a:r>
              <a:rPr lang="fr-FR" sz="2400" b="1" dirty="0" smtClean="0">
                <a:solidFill>
                  <a:schemeClr val="tx2">
                    <a:lumMod val="60000"/>
                    <a:lumOff val="40000"/>
                  </a:schemeClr>
                </a:solidFill>
              </a:rPr>
              <a:t>Se répartir les tâches pour construire les progressions : espace jeu de construction, espace motricité fine, espace graphisme… , de la PS à la GS)</a:t>
            </a:r>
          </a:p>
          <a:p>
            <a:pPr>
              <a:lnSpc>
                <a:spcPct val="120000"/>
              </a:lnSpc>
              <a:spcBef>
                <a:spcPts val="0"/>
              </a:spcBef>
            </a:pPr>
            <a:r>
              <a:rPr lang="fr-FR" sz="2400" b="1" dirty="0" smtClean="0">
                <a:solidFill>
                  <a:schemeClr val="tx2">
                    <a:lumMod val="60000"/>
                    <a:lumOff val="40000"/>
                  </a:schemeClr>
                </a:solidFill>
              </a:rPr>
              <a:t>Faire l’inventaire du matériel, pour mutualiser.</a:t>
            </a:r>
            <a:endParaRPr lang="fr-FR" sz="2400" b="1" dirty="0">
              <a:solidFill>
                <a:schemeClr val="tx2">
                  <a:lumMod val="60000"/>
                  <a:lumOff val="40000"/>
                </a:schemeClr>
              </a:solidFill>
            </a:endParaRPr>
          </a:p>
          <a:p>
            <a:pPr>
              <a:lnSpc>
                <a:spcPct val="120000"/>
              </a:lnSpc>
              <a:spcBef>
                <a:spcPts val="0"/>
              </a:spcBef>
            </a:pPr>
            <a:r>
              <a:rPr lang="fr-FR" sz="2400" b="1" dirty="0" smtClean="0">
                <a:solidFill>
                  <a:schemeClr val="tx2">
                    <a:lumMod val="60000"/>
                    <a:lumOff val="40000"/>
                  </a:schemeClr>
                </a:solidFill>
              </a:rPr>
              <a:t>Jeter tout ce qui ne sert plus.</a:t>
            </a:r>
          </a:p>
          <a:p>
            <a:pPr>
              <a:lnSpc>
                <a:spcPct val="120000"/>
              </a:lnSpc>
              <a:spcBef>
                <a:spcPts val="0"/>
              </a:spcBef>
            </a:pPr>
            <a:r>
              <a:rPr lang="fr-FR" sz="2400" b="1" dirty="0" smtClean="0">
                <a:solidFill>
                  <a:schemeClr val="tx2">
                    <a:lumMod val="60000"/>
                    <a:lumOff val="40000"/>
                  </a:schemeClr>
                </a:solidFill>
              </a:rPr>
              <a:t>Privilégier les meubles bas de séparation</a:t>
            </a:r>
          </a:p>
          <a:p>
            <a:pPr>
              <a:lnSpc>
                <a:spcPct val="120000"/>
              </a:lnSpc>
              <a:spcBef>
                <a:spcPts val="0"/>
              </a:spcBef>
            </a:pPr>
            <a:r>
              <a:rPr lang="fr-FR" sz="2400" b="1" dirty="0" smtClean="0">
                <a:solidFill>
                  <a:schemeClr val="tx2">
                    <a:lumMod val="60000"/>
                    <a:lumOff val="40000"/>
                  </a:schemeClr>
                </a:solidFill>
              </a:rPr>
              <a:t>Utiliser tous les espaces d’affichage possible (couloir, vitres, meubles…)</a:t>
            </a:r>
          </a:p>
          <a:p>
            <a:pPr>
              <a:lnSpc>
                <a:spcPct val="120000"/>
              </a:lnSpc>
              <a:spcBef>
                <a:spcPts val="0"/>
              </a:spcBef>
            </a:pPr>
            <a:r>
              <a:rPr lang="fr-FR" sz="2400" b="1" dirty="0" smtClean="0">
                <a:solidFill>
                  <a:schemeClr val="tx2">
                    <a:lumMod val="60000"/>
                    <a:lumOff val="40000"/>
                  </a:schemeClr>
                </a:solidFill>
              </a:rPr>
              <a:t>N’afficher dans un espace que ce qui concerne l’apprentissage du moment (sauf lorsqu’il y a une progression sur l’année : exemple :  le temps qui </a:t>
            </a:r>
            <a:r>
              <a:rPr lang="fr-FR" sz="2400" b="1" dirty="0" smtClean="0">
                <a:solidFill>
                  <a:schemeClr val="tx2">
                    <a:lumMod val="60000"/>
                    <a:lumOff val="40000"/>
                  </a:schemeClr>
                </a:solidFill>
              </a:rPr>
              <a:t>passe).</a:t>
            </a:r>
            <a:endParaRPr lang="fr-FR" sz="2400" b="1" dirty="0" smtClean="0">
              <a:solidFill>
                <a:schemeClr val="tx2">
                  <a:lumMod val="60000"/>
                  <a:lumOff val="40000"/>
                </a:schemeClr>
              </a:solidFill>
            </a:endParaRPr>
          </a:p>
          <a:p>
            <a:pPr>
              <a:lnSpc>
                <a:spcPct val="120000"/>
              </a:lnSpc>
              <a:spcBef>
                <a:spcPts val="0"/>
              </a:spcBef>
            </a:pPr>
            <a:endParaRPr lang="fr-FR" sz="2400" b="1" dirty="0">
              <a:solidFill>
                <a:schemeClr val="tx2">
                  <a:lumMod val="60000"/>
                  <a:lumOff val="40000"/>
                </a:schemeClr>
              </a:solidFill>
            </a:endParaRPr>
          </a:p>
          <a:p>
            <a:pPr>
              <a:lnSpc>
                <a:spcPct val="120000"/>
              </a:lnSpc>
              <a:spcBef>
                <a:spcPts val="0"/>
              </a:spcBef>
              <a:buNone/>
            </a:pPr>
            <a:endParaRPr lang="fr-FR" altLang="fr-FR" sz="3800" b="1" dirty="0"/>
          </a:p>
          <a:p>
            <a:pPr algn="ctr">
              <a:lnSpc>
                <a:spcPct val="120000"/>
              </a:lnSpc>
              <a:spcBef>
                <a:spcPts val="0"/>
              </a:spcBef>
              <a:buNone/>
            </a:pPr>
            <a:endParaRPr lang="fr-FR" altLang="fr-FR" sz="4500" b="1" dirty="0">
              <a:solidFill>
                <a:schemeClr val="tx2">
                  <a:lumMod val="60000"/>
                  <a:lumOff val="40000"/>
                </a:schemeClr>
              </a:solidFill>
            </a:endParaRPr>
          </a:p>
        </p:txBody>
      </p:sp>
      <p:sp>
        <p:nvSpPr>
          <p:cNvPr id="4" name="Rectangle 3"/>
          <p:cNvSpPr/>
          <p:nvPr/>
        </p:nvSpPr>
        <p:spPr>
          <a:xfrm>
            <a:off x="2135560" y="2924944"/>
            <a:ext cx="8075240" cy="461665"/>
          </a:xfrm>
          <a:prstGeom prst="rect">
            <a:avLst/>
          </a:prstGeom>
        </p:spPr>
        <p:txBody>
          <a:bodyPr wrap="square">
            <a:spAutoFit/>
          </a:bodyPr>
          <a:lstStyle/>
          <a:p>
            <a:pPr lvl="0"/>
            <a:r>
              <a:rPr lang="fr-FR" sz="2400" b="1" dirty="0" smtClean="0"/>
              <a:t>-</a:t>
            </a:r>
            <a:endParaRPr lang="fr-FR" sz="2800" dirty="0">
              <a:solidFill>
                <a:schemeClr val="tx2">
                  <a:lumMod val="60000"/>
                  <a:lumOff val="40000"/>
                </a:schemeClr>
              </a:solidFill>
            </a:endParaRPr>
          </a:p>
        </p:txBody>
      </p:sp>
    </p:spTree>
    <p:extLst>
      <p:ext uri="{BB962C8B-B14F-4D97-AF65-F5344CB8AC3E}">
        <p14:creationId xmlns:p14="http://schemas.microsoft.com/office/powerpoint/2010/main" val="239616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5380" y="329886"/>
            <a:ext cx="10515600" cy="655768"/>
          </a:xfrm>
        </p:spPr>
        <p:style>
          <a:lnRef idx="0">
            <a:schemeClr val="accent1"/>
          </a:lnRef>
          <a:fillRef idx="3">
            <a:schemeClr val="accent1"/>
          </a:fillRef>
          <a:effectRef idx="3">
            <a:schemeClr val="accent1"/>
          </a:effectRef>
          <a:fontRef idx="minor">
            <a:schemeClr val="lt1"/>
          </a:fontRef>
        </p:style>
        <p:txBody>
          <a:bodyPr>
            <a:normAutofit/>
          </a:bodyPr>
          <a:lstStyle/>
          <a:p>
            <a:r>
              <a:rPr lang="fr-FR" sz="3200" dirty="0" smtClean="0"/>
              <a:t>METHODOLOGIE (suite)</a:t>
            </a:r>
            <a:endParaRPr lang="fr-FR" sz="3200" dirty="0"/>
          </a:p>
        </p:txBody>
      </p:sp>
      <p:sp>
        <p:nvSpPr>
          <p:cNvPr id="8" name="Rectangle 3"/>
          <p:cNvSpPr txBox="1">
            <a:spLocks noChangeArrowheads="1"/>
          </p:cNvSpPr>
          <p:nvPr/>
        </p:nvSpPr>
        <p:spPr>
          <a:xfrm>
            <a:off x="320634" y="1199409"/>
            <a:ext cx="10902537" cy="543889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r>
              <a:rPr lang="fr-FR" sz="2400" b="1" dirty="0" smtClean="0">
                <a:solidFill>
                  <a:schemeClr val="tx2">
                    <a:lumMod val="60000"/>
                    <a:lumOff val="40000"/>
                  </a:schemeClr>
                </a:solidFill>
              </a:rPr>
              <a:t>Concevoir des séquences qui respectent les étapes de la démarche d’enseignement (découvrir, explorer, résoudre des problèmes, s’exercer, formaliser un savoir, mémoriser… le respect des étapes est fondamental : l’enseignant ne fait franchir une marche à l’élève que s’il évalue que la précédente est validée. </a:t>
            </a:r>
          </a:p>
          <a:p>
            <a:pPr>
              <a:lnSpc>
                <a:spcPct val="120000"/>
              </a:lnSpc>
              <a:spcBef>
                <a:spcPts val="0"/>
              </a:spcBef>
            </a:pPr>
            <a:endParaRPr lang="fr-FR" sz="2400" b="1" dirty="0">
              <a:solidFill>
                <a:schemeClr val="tx2">
                  <a:lumMod val="60000"/>
                  <a:lumOff val="40000"/>
                </a:schemeClr>
              </a:solidFill>
            </a:endParaRPr>
          </a:p>
          <a:p>
            <a:pPr>
              <a:lnSpc>
                <a:spcPct val="120000"/>
              </a:lnSpc>
              <a:spcBef>
                <a:spcPts val="0"/>
              </a:spcBef>
              <a:buNone/>
            </a:pPr>
            <a:endParaRPr lang="fr-FR" altLang="fr-FR" sz="3800" b="1" dirty="0"/>
          </a:p>
          <a:p>
            <a:pPr algn="ctr">
              <a:lnSpc>
                <a:spcPct val="120000"/>
              </a:lnSpc>
              <a:spcBef>
                <a:spcPts val="0"/>
              </a:spcBef>
              <a:buNone/>
            </a:pPr>
            <a:endParaRPr lang="fr-FR" altLang="fr-FR" sz="4500" b="1" dirty="0">
              <a:solidFill>
                <a:schemeClr val="tx2">
                  <a:lumMod val="60000"/>
                  <a:lumOff val="40000"/>
                </a:schemeClr>
              </a:solidFill>
            </a:endParaRPr>
          </a:p>
        </p:txBody>
      </p:sp>
      <p:sp>
        <p:nvSpPr>
          <p:cNvPr id="4" name="Rectangle 3"/>
          <p:cNvSpPr/>
          <p:nvPr/>
        </p:nvSpPr>
        <p:spPr>
          <a:xfrm>
            <a:off x="2135560" y="2924944"/>
            <a:ext cx="8075240" cy="461665"/>
          </a:xfrm>
          <a:prstGeom prst="rect">
            <a:avLst/>
          </a:prstGeom>
        </p:spPr>
        <p:txBody>
          <a:bodyPr wrap="square">
            <a:spAutoFit/>
          </a:bodyPr>
          <a:lstStyle/>
          <a:p>
            <a:pPr lvl="0"/>
            <a:r>
              <a:rPr lang="fr-FR" sz="2400" b="1" dirty="0" smtClean="0"/>
              <a:t>-</a:t>
            </a:r>
            <a:endParaRPr lang="fr-FR" sz="2800" dirty="0">
              <a:solidFill>
                <a:schemeClr val="tx2">
                  <a:lumMod val="60000"/>
                  <a:lumOff val="40000"/>
                </a:schemeClr>
              </a:solidFill>
            </a:endParaRPr>
          </a:p>
        </p:txBody>
      </p:sp>
    </p:spTree>
    <p:extLst>
      <p:ext uri="{BB962C8B-B14F-4D97-AF65-F5344CB8AC3E}">
        <p14:creationId xmlns:p14="http://schemas.microsoft.com/office/powerpoint/2010/main" val="426649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5380" y="329886"/>
            <a:ext cx="10515600" cy="655768"/>
          </a:xfrm>
        </p:spPr>
        <p:style>
          <a:lnRef idx="0">
            <a:schemeClr val="accent1"/>
          </a:lnRef>
          <a:fillRef idx="3">
            <a:schemeClr val="accent1"/>
          </a:fillRef>
          <a:effectRef idx="3">
            <a:schemeClr val="accent1"/>
          </a:effectRef>
          <a:fontRef idx="minor">
            <a:schemeClr val="lt1"/>
          </a:fontRef>
        </p:style>
        <p:txBody>
          <a:bodyPr>
            <a:normAutofit/>
          </a:bodyPr>
          <a:lstStyle/>
          <a:p>
            <a:r>
              <a:rPr lang="fr-FR" sz="3200" dirty="0" smtClean="0"/>
              <a:t>Choix des espaces à mettre en place</a:t>
            </a:r>
            <a:endParaRPr lang="fr-FR" sz="3200" dirty="0"/>
          </a:p>
        </p:txBody>
      </p:sp>
      <p:sp>
        <p:nvSpPr>
          <p:cNvPr id="8" name="Rectangle 3"/>
          <p:cNvSpPr txBox="1">
            <a:spLocks noChangeArrowheads="1"/>
          </p:cNvSpPr>
          <p:nvPr/>
        </p:nvSpPr>
        <p:spPr>
          <a:xfrm>
            <a:off x="320634" y="1199409"/>
            <a:ext cx="10902537" cy="543889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fr-FR" sz="2400" b="1" dirty="0" smtClean="0">
                <a:solidFill>
                  <a:schemeClr val="tx2">
                    <a:lumMod val="60000"/>
                    <a:lumOff val="40000"/>
                  </a:schemeClr>
                </a:solidFill>
              </a:rPr>
              <a:t>LES INCONTOURNABLES en plus de l’espace de regroupement</a:t>
            </a:r>
          </a:p>
          <a:p>
            <a:pPr>
              <a:lnSpc>
                <a:spcPct val="120000"/>
              </a:lnSpc>
              <a:spcBef>
                <a:spcPts val="0"/>
              </a:spcBef>
            </a:pPr>
            <a:r>
              <a:rPr lang="fr-FR" sz="2400" b="1" dirty="0" smtClean="0">
                <a:solidFill>
                  <a:schemeClr val="accent6">
                    <a:lumMod val="75000"/>
                  </a:schemeClr>
                </a:solidFill>
              </a:rPr>
              <a:t>Pour démarrer en PS </a:t>
            </a:r>
            <a:r>
              <a:rPr lang="fr-FR" sz="2400" b="1" dirty="0" smtClean="0">
                <a:solidFill>
                  <a:schemeClr val="tx2">
                    <a:lumMod val="60000"/>
                    <a:lumOff val="40000"/>
                  </a:schemeClr>
                </a:solidFill>
              </a:rPr>
              <a:t>: (</a:t>
            </a:r>
            <a:r>
              <a:rPr lang="fr-FR" sz="2400" b="1" dirty="0" err="1" smtClean="0">
                <a:solidFill>
                  <a:schemeClr val="tx2">
                    <a:lumMod val="60000"/>
                    <a:lumOff val="40000"/>
                  </a:schemeClr>
                </a:solidFill>
              </a:rPr>
              <a:t>cf</a:t>
            </a:r>
            <a:r>
              <a:rPr lang="fr-FR" sz="2400" b="1" dirty="0" smtClean="0">
                <a:solidFill>
                  <a:schemeClr val="tx2">
                    <a:lumMod val="60000"/>
                    <a:lumOff val="40000"/>
                  </a:schemeClr>
                </a:solidFill>
              </a:rPr>
              <a:t> aussi Pôle maternelle : accueil des PS)</a:t>
            </a:r>
          </a:p>
          <a:p>
            <a:pPr marL="0" indent="0">
              <a:lnSpc>
                <a:spcPct val="120000"/>
              </a:lnSpc>
              <a:spcBef>
                <a:spcPts val="0"/>
              </a:spcBef>
              <a:buNone/>
            </a:pPr>
            <a:r>
              <a:rPr lang="fr-FR" sz="2400" b="1" dirty="0" smtClean="0">
                <a:solidFill>
                  <a:schemeClr val="tx2">
                    <a:lumMod val="60000"/>
                    <a:lumOff val="40000"/>
                  </a:schemeClr>
                </a:solidFill>
              </a:rPr>
              <a:t>- un espace moteur : tunnel, tapis, trotteur…</a:t>
            </a:r>
          </a:p>
          <a:p>
            <a:pPr marL="0" indent="0">
              <a:lnSpc>
                <a:spcPct val="120000"/>
              </a:lnSpc>
              <a:spcBef>
                <a:spcPts val="0"/>
              </a:spcBef>
              <a:buNone/>
            </a:pPr>
            <a:r>
              <a:rPr lang="fr-FR" sz="2400" b="1" dirty="0" smtClean="0">
                <a:solidFill>
                  <a:schemeClr val="tx2">
                    <a:lumMod val="60000"/>
                    <a:lumOff val="40000"/>
                  </a:schemeClr>
                </a:solidFill>
              </a:rPr>
              <a:t>- Un espace sensoriel : pâtes, semoule, graines, sable, coquillages, noix/noisettes…</a:t>
            </a:r>
          </a:p>
          <a:p>
            <a:pPr>
              <a:lnSpc>
                <a:spcPct val="120000"/>
              </a:lnSpc>
              <a:spcBef>
                <a:spcPts val="0"/>
              </a:spcBef>
              <a:buFontTx/>
              <a:buChar char="-"/>
            </a:pPr>
            <a:r>
              <a:rPr lang="fr-FR" sz="2400" b="1" dirty="0" smtClean="0">
                <a:solidFill>
                  <a:schemeClr val="tx2">
                    <a:lumMod val="60000"/>
                    <a:lumOff val="40000"/>
                  </a:schemeClr>
                </a:solidFill>
              </a:rPr>
              <a:t>Un espace culturel : livres, images variées</a:t>
            </a:r>
          </a:p>
          <a:p>
            <a:pPr>
              <a:lnSpc>
                <a:spcPct val="120000"/>
              </a:lnSpc>
              <a:spcBef>
                <a:spcPts val="0"/>
              </a:spcBef>
              <a:buFontTx/>
              <a:buChar char="-"/>
            </a:pPr>
            <a:r>
              <a:rPr lang="fr-FR" sz="2400" b="1" dirty="0" smtClean="0">
                <a:solidFill>
                  <a:schemeClr val="tx2">
                    <a:lumMod val="60000"/>
                    <a:lumOff val="40000"/>
                  </a:schemeClr>
                </a:solidFill>
              </a:rPr>
              <a:t>Un espace graphique : un mur pour installer des pistes graphiques, une table et un meuble contenant ciseaux, colle, outils gros calibres</a:t>
            </a:r>
          </a:p>
          <a:p>
            <a:pPr>
              <a:lnSpc>
                <a:spcPct val="120000"/>
              </a:lnSpc>
              <a:spcBef>
                <a:spcPts val="0"/>
              </a:spcBef>
              <a:buFontTx/>
              <a:buChar char="-"/>
            </a:pPr>
            <a:r>
              <a:rPr lang="fr-FR" sz="2400" b="1" dirty="0" smtClean="0">
                <a:solidFill>
                  <a:schemeClr val="tx2">
                    <a:lumMod val="60000"/>
                    <a:lumOff val="40000"/>
                  </a:schemeClr>
                </a:solidFill>
              </a:rPr>
              <a:t>Un espace jeux de construction : gros cubes ou tuyaux à assembler…</a:t>
            </a:r>
          </a:p>
          <a:p>
            <a:pPr>
              <a:lnSpc>
                <a:spcPct val="120000"/>
              </a:lnSpc>
              <a:spcBef>
                <a:spcPts val="0"/>
              </a:spcBef>
              <a:buFontTx/>
              <a:buChar char="-"/>
            </a:pPr>
            <a:r>
              <a:rPr lang="fr-FR" sz="2400" b="1" dirty="0" smtClean="0">
                <a:solidFill>
                  <a:schemeClr val="tx2">
                    <a:lumMod val="60000"/>
                    <a:lumOff val="40000"/>
                  </a:schemeClr>
                </a:solidFill>
              </a:rPr>
              <a:t>Un espace jeux d’imitation (ou la dînette, ou voitures et camions…)</a:t>
            </a:r>
          </a:p>
          <a:p>
            <a:pPr>
              <a:lnSpc>
                <a:spcPct val="120000"/>
              </a:lnSpc>
              <a:spcBef>
                <a:spcPts val="0"/>
              </a:spcBef>
              <a:buFontTx/>
              <a:buChar char="-"/>
            </a:pPr>
            <a:r>
              <a:rPr lang="fr-FR" sz="2400" b="1" dirty="0" smtClean="0">
                <a:solidFill>
                  <a:schemeClr val="tx2">
                    <a:lumMod val="60000"/>
                    <a:lumOff val="40000"/>
                  </a:schemeClr>
                </a:solidFill>
              </a:rPr>
              <a:t>Un espace motricité fine</a:t>
            </a:r>
          </a:p>
          <a:p>
            <a:pPr>
              <a:lnSpc>
                <a:spcPct val="120000"/>
              </a:lnSpc>
              <a:spcBef>
                <a:spcPts val="0"/>
              </a:spcBef>
              <a:buFontTx/>
              <a:buChar char="-"/>
            </a:pPr>
            <a:r>
              <a:rPr lang="fr-FR" sz="2400" b="1" dirty="0" smtClean="0">
                <a:solidFill>
                  <a:schemeClr val="tx2">
                    <a:lumMod val="60000"/>
                    <a:lumOff val="40000"/>
                  </a:schemeClr>
                </a:solidFill>
              </a:rPr>
              <a:t>Un espace repli sur soi</a:t>
            </a:r>
            <a:endParaRPr lang="fr-FR" sz="2400" b="1" dirty="0">
              <a:solidFill>
                <a:schemeClr val="tx2">
                  <a:lumMod val="60000"/>
                  <a:lumOff val="40000"/>
                </a:schemeClr>
              </a:solidFill>
            </a:endParaRPr>
          </a:p>
          <a:p>
            <a:pPr>
              <a:lnSpc>
                <a:spcPct val="120000"/>
              </a:lnSpc>
              <a:spcBef>
                <a:spcPts val="0"/>
              </a:spcBef>
              <a:buNone/>
            </a:pPr>
            <a:endParaRPr lang="fr-FR" altLang="fr-FR" sz="3800" b="1" dirty="0"/>
          </a:p>
          <a:p>
            <a:pPr algn="ctr">
              <a:lnSpc>
                <a:spcPct val="120000"/>
              </a:lnSpc>
              <a:spcBef>
                <a:spcPts val="0"/>
              </a:spcBef>
              <a:buNone/>
            </a:pPr>
            <a:endParaRPr lang="fr-FR" altLang="fr-FR" sz="4500" b="1" dirty="0">
              <a:solidFill>
                <a:schemeClr val="tx2">
                  <a:lumMod val="60000"/>
                  <a:lumOff val="40000"/>
                </a:schemeClr>
              </a:solidFill>
            </a:endParaRPr>
          </a:p>
        </p:txBody>
      </p:sp>
      <p:sp>
        <p:nvSpPr>
          <p:cNvPr id="4" name="Rectangle 3"/>
          <p:cNvSpPr/>
          <p:nvPr/>
        </p:nvSpPr>
        <p:spPr>
          <a:xfrm>
            <a:off x="2135560" y="2924944"/>
            <a:ext cx="8075240" cy="461665"/>
          </a:xfrm>
          <a:prstGeom prst="rect">
            <a:avLst/>
          </a:prstGeom>
        </p:spPr>
        <p:txBody>
          <a:bodyPr wrap="square">
            <a:spAutoFit/>
          </a:bodyPr>
          <a:lstStyle/>
          <a:p>
            <a:pPr lvl="0"/>
            <a:r>
              <a:rPr lang="fr-FR" sz="2400" b="1" dirty="0" smtClean="0"/>
              <a:t>-</a:t>
            </a:r>
            <a:endParaRPr lang="fr-FR" sz="2800" dirty="0">
              <a:solidFill>
                <a:schemeClr val="tx2">
                  <a:lumMod val="60000"/>
                  <a:lumOff val="40000"/>
                </a:schemeClr>
              </a:solidFill>
            </a:endParaRPr>
          </a:p>
        </p:txBody>
      </p:sp>
    </p:spTree>
    <p:extLst>
      <p:ext uri="{BB962C8B-B14F-4D97-AF65-F5344CB8AC3E}">
        <p14:creationId xmlns:p14="http://schemas.microsoft.com/office/powerpoint/2010/main" val="4438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5380" y="329886"/>
            <a:ext cx="10515600" cy="655768"/>
          </a:xfrm>
        </p:spPr>
        <p:style>
          <a:lnRef idx="0">
            <a:schemeClr val="accent1"/>
          </a:lnRef>
          <a:fillRef idx="3">
            <a:schemeClr val="accent1"/>
          </a:fillRef>
          <a:effectRef idx="3">
            <a:schemeClr val="accent1"/>
          </a:effectRef>
          <a:fontRef idx="minor">
            <a:schemeClr val="lt1"/>
          </a:fontRef>
        </p:style>
        <p:txBody>
          <a:bodyPr>
            <a:normAutofit/>
          </a:bodyPr>
          <a:lstStyle/>
          <a:p>
            <a:r>
              <a:rPr lang="fr-FR" sz="3200" dirty="0" smtClean="0"/>
              <a:t>Choix des espaces à mettre en place</a:t>
            </a:r>
            <a:endParaRPr lang="fr-FR" sz="3200" dirty="0"/>
          </a:p>
        </p:txBody>
      </p:sp>
      <p:sp>
        <p:nvSpPr>
          <p:cNvPr id="8" name="Rectangle 3"/>
          <p:cNvSpPr txBox="1">
            <a:spLocks noChangeArrowheads="1"/>
          </p:cNvSpPr>
          <p:nvPr/>
        </p:nvSpPr>
        <p:spPr>
          <a:xfrm>
            <a:off x="320634" y="1199409"/>
            <a:ext cx="10902537" cy="543889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None/>
            </a:pPr>
            <a:r>
              <a:rPr lang="fr-FR" sz="2400" b="1" dirty="0" smtClean="0">
                <a:solidFill>
                  <a:schemeClr val="tx2">
                    <a:lumMod val="60000"/>
                    <a:lumOff val="40000"/>
                  </a:schemeClr>
                </a:solidFill>
              </a:rPr>
              <a:t>LES INCONTOURNABLES en plus de l’espace de regroupement</a:t>
            </a:r>
          </a:p>
          <a:p>
            <a:pPr>
              <a:lnSpc>
                <a:spcPct val="120000"/>
              </a:lnSpc>
              <a:spcBef>
                <a:spcPts val="0"/>
              </a:spcBef>
            </a:pPr>
            <a:r>
              <a:rPr lang="fr-FR" sz="2400" b="1" dirty="0" smtClean="0">
                <a:solidFill>
                  <a:schemeClr val="accent6">
                    <a:lumMod val="75000"/>
                  </a:schemeClr>
                </a:solidFill>
              </a:rPr>
              <a:t>Pour démarrer en MS et GS </a:t>
            </a:r>
            <a:r>
              <a:rPr lang="fr-FR" sz="2400" b="1" dirty="0" smtClean="0">
                <a:solidFill>
                  <a:schemeClr val="tx2">
                    <a:lumMod val="60000"/>
                    <a:lumOff val="40000"/>
                  </a:schemeClr>
                </a:solidFill>
              </a:rPr>
              <a:t>:</a:t>
            </a:r>
          </a:p>
          <a:p>
            <a:pPr>
              <a:lnSpc>
                <a:spcPct val="120000"/>
              </a:lnSpc>
              <a:spcBef>
                <a:spcPts val="0"/>
              </a:spcBef>
              <a:buFontTx/>
              <a:buChar char="-"/>
            </a:pPr>
            <a:r>
              <a:rPr lang="fr-FR" altLang="fr-FR" sz="2400" b="1" dirty="0" smtClean="0">
                <a:solidFill>
                  <a:schemeClr val="tx2">
                    <a:lumMod val="60000"/>
                    <a:lumOff val="40000"/>
                  </a:schemeClr>
                </a:solidFill>
              </a:rPr>
              <a:t>Un espace culturel : livres, coin écoute, images et reproductions variées</a:t>
            </a:r>
          </a:p>
          <a:p>
            <a:pPr>
              <a:lnSpc>
                <a:spcPct val="120000"/>
              </a:lnSpc>
              <a:spcBef>
                <a:spcPts val="0"/>
              </a:spcBef>
              <a:buFontTx/>
              <a:buChar char="-"/>
            </a:pPr>
            <a:r>
              <a:rPr lang="fr-FR" altLang="fr-FR" sz="2400" b="1" dirty="0" smtClean="0">
                <a:solidFill>
                  <a:schemeClr val="tx2">
                    <a:lumMod val="60000"/>
                    <a:lumOff val="40000"/>
                  </a:schemeClr>
                </a:solidFill>
              </a:rPr>
              <a:t>Un espace graphique : des outils et du matériel variés pour observer et tracer des traits.</a:t>
            </a:r>
          </a:p>
          <a:p>
            <a:pPr>
              <a:lnSpc>
                <a:spcPct val="120000"/>
              </a:lnSpc>
              <a:spcBef>
                <a:spcPts val="0"/>
              </a:spcBef>
              <a:buFontTx/>
              <a:buChar char="-"/>
            </a:pPr>
            <a:r>
              <a:rPr lang="fr-FR" altLang="fr-FR" sz="2400" b="1" dirty="0" smtClean="0">
                <a:solidFill>
                  <a:schemeClr val="tx2">
                    <a:lumMod val="60000"/>
                    <a:lumOff val="40000"/>
                  </a:schemeClr>
                </a:solidFill>
              </a:rPr>
              <a:t>Des espaces jeux de construction : les planchettes en bois…</a:t>
            </a:r>
          </a:p>
          <a:p>
            <a:pPr>
              <a:lnSpc>
                <a:spcPct val="120000"/>
              </a:lnSpc>
              <a:spcBef>
                <a:spcPts val="0"/>
              </a:spcBef>
              <a:buFontTx/>
              <a:buChar char="-"/>
            </a:pPr>
            <a:r>
              <a:rPr lang="fr-FR" altLang="fr-FR" sz="2400" b="1" dirty="0" smtClean="0">
                <a:solidFill>
                  <a:schemeClr val="tx2">
                    <a:lumMod val="60000"/>
                    <a:lumOff val="40000"/>
                  </a:schemeClr>
                </a:solidFill>
              </a:rPr>
              <a:t>Un espace jeux d’imitation : marchande, épicerie, garage…</a:t>
            </a:r>
          </a:p>
          <a:p>
            <a:pPr>
              <a:lnSpc>
                <a:spcPct val="120000"/>
              </a:lnSpc>
              <a:spcBef>
                <a:spcPts val="0"/>
              </a:spcBef>
              <a:buFontTx/>
              <a:buChar char="-"/>
            </a:pPr>
            <a:r>
              <a:rPr lang="fr-FR" altLang="fr-FR" sz="2400" b="1" dirty="0" smtClean="0">
                <a:solidFill>
                  <a:schemeClr val="tx2">
                    <a:lumMod val="60000"/>
                    <a:lumOff val="40000"/>
                  </a:schemeClr>
                </a:solidFill>
              </a:rPr>
              <a:t>Un espace motricité fine : pâte à modeler, terre, tissage, petit bricolage…</a:t>
            </a:r>
          </a:p>
          <a:p>
            <a:pPr>
              <a:lnSpc>
                <a:spcPct val="120000"/>
              </a:lnSpc>
              <a:spcBef>
                <a:spcPts val="0"/>
              </a:spcBef>
              <a:buFontTx/>
              <a:buChar char="-"/>
            </a:pPr>
            <a:r>
              <a:rPr lang="fr-FR" altLang="fr-FR" sz="2400" b="1" dirty="0" smtClean="0">
                <a:solidFill>
                  <a:schemeClr val="tx2">
                    <a:lumMod val="60000"/>
                    <a:lumOff val="40000"/>
                  </a:schemeClr>
                </a:solidFill>
              </a:rPr>
              <a:t>Un espace sciences : les aimants, les élevages, les engrenages…</a:t>
            </a:r>
          </a:p>
          <a:p>
            <a:pPr>
              <a:lnSpc>
                <a:spcPct val="120000"/>
              </a:lnSpc>
              <a:spcBef>
                <a:spcPts val="0"/>
              </a:spcBef>
              <a:buFontTx/>
              <a:buChar char="-"/>
            </a:pPr>
            <a:r>
              <a:rPr lang="fr-FR" altLang="fr-FR" sz="2400" b="1" dirty="0" smtClean="0">
                <a:solidFill>
                  <a:schemeClr val="tx2">
                    <a:lumMod val="60000"/>
                    <a:lumOff val="40000"/>
                  </a:schemeClr>
                </a:solidFill>
              </a:rPr>
              <a:t>Un espace mathématiques : puzzles, jeux </a:t>
            </a:r>
          </a:p>
          <a:p>
            <a:pPr marL="0" indent="0">
              <a:lnSpc>
                <a:spcPct val="120000"/>
              </a:lnSpc>
              <a:spcBef>
                <a:spcPts val="0"/>
              </a:spcBef>
              <a:buNone/>
            </a:pPr>
            <a:r>
              <a:rPr lang="fr-FR" altLang="fr-FR" sz="2400" b="1" dirty="0" smtClean="0">
                <a:solidFill>
                  <a:schemeClr val="tx2">
                    <a:lumMod val="60000"/>
                    <a:lumOff val="40000"/>
                  </a:schemeClr>
                </a:solidFill>
              </a:rPr>
              <a:t>-   Un espace lettres/écrit : imagiers, abécédaires, collection de mots, supports pour         reconstituer des mots…</a:t>
            </a:r>
            <a:endParaRPr lang="fr-FR" altLang="fr-FR" sz="2000" b="1" dirty="0" smtClean="0">
              <a:solidFill>
                <a:schemeClr val="tx2">
                  <a:lumMod val="60000"/>
                  <a:lumOff val="40000"/>
                </a:schemeClr>
              </a:solidFill>
            </a:endParaRPr>
          </a:p>
          <a:p>
            <a:pPr>
              <a:lnSpc>
                <a:spcPct val="120000"/>
              </a:lnSpc>
              <a:spcBef>
                <a:spcPts val="0"/>
              </a:spcBef>
              <a:buFontTx/>
              <a:buChar char="-"/>
            </a:pPr>
            <a:endParaRPr lang="fr-FR" altLang="fr-FR" sz="2400" b="1" dirty="0" smtClean="0">
              <a:solidFill>
                <a:schemeClr val="tx2">
                  <a:lumMod val="60000"/>
                  <a:lumOff val="40000"/>
                </a:schemeClr>
              </a:solidFill>
            </a:endParaRPr>
          </a:p>
          <a:p>
            <a:pPr>
              <a:lnSpc>
                <a:spcPct val="120000"/>
              </a:lnSpc>
              <a:spcBef>
                <a:spcPts val="0"/>
              </a:spcBef>
              <a:buFontTx/>
              <a:buChar char="-"/>
            </a:pPr>
            <a:endParaRPr lang="fr-FR" altLang="fr-FR" sz="3800" b="1" dirty="0"/>
          </a:p>
          <a:p>
            <a:pPr algn="ctr">
              <a:lnSpc>
                <a:spcPct val="120000"/>
              </a:lnSpc>
              <a:spcBef>
                <a:spcPts val="0"/>
              </a:spcBef>
              <a:buNone/>
            </a:pPr>
            <a:endParaRPr lang="fr-FR" altLang="fr-FR" sz="4500" b="1" dirty="0">
              <a:solidFill>
                <a:schemeClr val="tx2">
                  <a:lumMod val="60000"/>
                  <a:lumOff val="40000"/>
                </a:schemeClr>
              </a:solidFill>
            </a:endParaRPr>
          </a:p>
        </p:txBody>
      </p:sp>
      <p:sp>
        <p:nvSpPr>
          <p:cNvPr id="4" name="Rectangle 3"/>
          <p:cNvSpPr/>
          <p:nvPr/>
        </p:nvSpPr>
        <p:spPr>
          <a:xfrm>
            <a:off x="2135560" y="2924944"/>
            <a:ext cx="8075240" cy="461665"/>
          </a:xfrm>
          <a:prstGeom prst="rect">
            <a:avLst/>
          </a:prstGeom>
        </p:spPr>
        <p:txBody>
          <a:bodyPr wrap="square">
            <a:spAutoFit/>
          </a:bodyPr>
          <a:lstStyle/>
          <a:p>
            <a:pPr lvl="0"/>
            <a:r>
              <a:rPr lang="fr-FR" sz="2400" b="1" dirty="0" smtClean="0"/>
              <a:t>-</a:t>
            </a:r>
            <a:endParaRPr lang="fr-FR" sz="2800" dirty="0">
              <a:solidFill>
                <a:schemeClr val="tx2">
                  <a:lumMod val="60000"/>
                  <a:lumOff val="40000"/>
                </a:schemeClr>
              </a:solidFill>
            </a:endParaRPr>
          </a:p>
        </p:txBody>
      </p:sp>
    </p:spTree>
    <p:extLst>
      <p:ext uri="{BB962C8B-B14F-4D97-AF65-F5344CB8AC3E}">
        <p14:creationId xmlns:p14="http://schemas.microsoft.com/office/powerpoint/2010/main" val="253596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1111</TotalTime>
  <Words>1048</Words>
  <Application>Microsoft Office PowerPoint</Application>
  <PresentationFormat>Grand écran</PresentationFormat>
  <Paragraphs>117</Paragraphs>
  <Slides>10</Slides>
  <Notes>8</Notes>
  <HiddenSlides>1</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        Les nouveaux programmes  de l’école maternelle      ADAPTER SES PRATIQUES POUR PRENDRE EN COMPTE LES NOUVELLES ORIENTATIONS DE L’ECOLE MATERNELLE (2)  </vt:lpstr>
      <vt:lpstr>Présentation PowerPoint</vt:lpstr>
      <vt:lpstr>Concevoir les espaces</vt:lpstr>
      <vt:lpstr>Une nouvelle organisation de la classe suppose : </vt:lpstr>
      <vt:lpstr>CE QUE DISENT LES PHOTOS ET LES TEMOIGNAGES</vt:lpstr>
      <vt:lpstr>METHODOLOGIE</vt:lpstr>
      <vt:lpstr>METHODOLOGIE (suite)</vt:lpstr>
      <vt:lpstr>Choix des espaces à mettre en place</vt:lpstr>
      <vt:lpstr>Choix des espaces à mettre en place</vt:lpstr>
      <vt:lpstr>Pour une évolution de l’école maternelle : organigramme du pôle maternelle</vt:lpstr>
    </vt:vector>
  </TitlesOfParts>
  <Company>RECTORAT DE STRASBOURG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ADAPTER SES PRATIQUES POUR PRENDRE EN COMPTE LES NOUVELLES ORIENTATIONS DE L’ECOLE MATERNELLE </dc:title>
  <dc:creator>conseiller</dc:creator>
  <cp:lastModifiedBy>conseiller</cp:lastModifiedBy>
  <cp:revision>47</cp:revision>
  <dcterms:created xsi:type="dcterms:W3CDTF">2017-01-05T10:53:21Z</dcterms:created>
  <dcterms:modified xsi:type="dcterms:W3CDTF">2017-03-22T08:28:06Z</dcterms:modified>
</cp:coreProperties>
</file>