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2"/>
  </p:notesMasterIdLst>
  <p:sldIdLst>
    <p:sldId id="302" r:id="rId2"/>
    <p:sldId id="259" r:id="rId3"/>
    <p:sldId id="303" r:id="rId4"/>
    <p:sldId id="304" r:id="rId5"/>
    <p:sldId id="264" r:id="rId6"/>
    <p:sldId id="296" r:id="rId7"/>
    <p:sldId id="297" r:id="rId8"/>
    <p:sldId id="273" r:id="rId9"/>
    <p:sldId id="274" r:id="rId10"/>
    <p:sldId id="301" r:id="rId11"/>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00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76" autoAdjust="0"/>
  </p:normalViewPr>
  <p:slideViewPr>
    <p:cSldViewPr>
      <p:cViewPr>
        <p:scale>
          <a:sx n="82" d="100"/>
          <a:sy n="82" d="100"/>
        </p:scale>
        <p:origin x="-11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F0B6FA5-2438-4323-9EE3-EBDBEB3485D3}" type="datetimeFigureOut">
              <a:rPr lang="fr-FR"/>
              <a:pPr>
                <a:defRPr/>
              </a:pPr>
              <a:t>06/06/2016</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127BAA5-D443-4ED7-B0F4-7D0787EAFDB5}" type="slidenum">
              <a:rPr lang="fr-FR"/>
              <a:pPr>
                <a:defRPr/>
              </a:pPr>
              <a:t>‹N°›</a:t>
            </a:fld>
            <a:endParaRPr lang="fr-FR"/>
          </a:p>
        </p:txBody>
      </p:sp>
    </p:spTree>
    <p:extLst>
      <p:ext uri="{BB962C8B-B14F-4D97-AF65-F5344CB8AC3E}">
        <p14:creationId xmlns:p14="http://schemas.microsoft.com/office/powerpoint/2010/main" val="188913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27BAA5-D443-4ED7-B0F4-7D0787EAFDB5}" type="slidenum">
              <a:rPr lang="fr-FR" smtClean="0"/>
              <a:pPr>
                <a:defRPr/>
              </a:pPr>
              <a:t>2</a:t>
            </a:fld>
            <a:endParaRPr lang="fr-FR"/>
          </a:p>
        </p:txBody>
      </p:sp>
    </p:spTree>
    <p:extLst>
      <p:ext uri="{BB962C8B-B14F-4D97-AF65-F5344CB8AC3E}">
        <p14:creationId xmlns:p14="http://schemas.microsoft.com/office/powerpoint/2010/main" val="244838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absolument indispensable qu’il soit renseigné de manière précise et exhaustive afin que la commission de la CDAPH puisse se positionner sur la situation scolaire et définir le PPS .La MDPH se réservera le droit de demander un complément ou de rejeter la demande s’il est peu renseigné.</a:t>
            </a:r>
          </a:p>
          <a:p>
            <a:r>
              <a:rPr lang="fr-FR" dirty="0" smtClean="0"/>
              <a:t>Il est nécessaire d’identifier les personnes-ressources </a:t>
            </a:r>
          </a:p>
          <a:p>
            <a:endParaRPr lang="fr-FR" dirty="0"/>
          </a:p>
        </p:txBody>
      </p:sp>
      <p:sp>
        <p:nvSpPr>
          <p:cNvPr id="4" name="Espace réservé du numéro de diapositive 3"/>
          <p:cNvSpPr>
            <a:spLocks noGrp="1"/>
          </p:cNvSpPr>
          <p:nvPr>
            <p:ph type="sldNum" sz="quarter" idx="10"/>
          </p:nvPr>
        </p:nvSpPr>
        <p:spPr/>
        <p:txBody>
          <a:bodyPr/>
          <a:lstStyle/>
          <a:p>
            <a:pPr>
              <a:defRPr/>
            </a:pPr>
            <a:fld id="{4127BAA5-D443-4ED7-B0F4-7D0787EAFDB5}" type="slidenum">
              <a:rPr lang="fr-FR" smtClean="0"/>
              <a:pPr>
                <a:defRPr/>
              </a:pPr>
              <a:t>5</a:t>
            </a:fld>
            <a:endParaRPr lang="fr-FR"/>
          </a:p>
        </p:txBody>
      </p:sp>
    </p:spTree>
    <p:extLst>
      <p:ext uri="{BB962C8B-B14F-4D97-AF65-F5344CB8AC3E}">
        <p14:creationId xmlns:p14="http://schemas.microsoft.com/office/powerpoint/2010/main" val="133481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27BAA5-D443-4ED7-B0F4-7D0787EAFDB5}" type="slidenum">
              <a:rPr lang="fr-FR" smtClean="0"/>
              <a:pPr>
                <a:defRPr/>
              </a:pPr>
              <a:t>7</a:t>
            </a:fld>
            <a:endParaRPr lang="fr-FR"/>
          </a:p>
        </p:txBody>
      </p:sp>
    </p:spTree>
    <p:extLst>
      <p:ext uri="{BB962C8B-B14F-4D97-AF65-F5344CB8AC3E}">
        <p14:creationId xmlns:p14="http://schemas.microsoft.com/office/powerpoint/2010/main" val="370511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EBA820-D06F-4926-B410-2BF3FB753B71}" type="slidenum">
              <a:rPr lang="fr-FR"/>
              <a:pPr fontAlgn="base">
                <a:spcBef>
                  <a:spcPct val="0"/>
                </a:spcBef>
                <a:spcAft>
                  <a:spcPct val="0"/>
                </a:spcAft>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6/6/2016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E9BCB4FC-DA41-46A1-A282-D1047058715F}" type="datetimeFigureOut">
              <a:rPr lang="fr-FR" smtClean="0"/>
              <a:pPr>
                <a:defRPr/>
              </a:pPr>
              <a:t>06/06/2016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0B99D06-7F36-499D-9A1C-0084176E7AE6}"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2E422D1F-F170-456A-AE5B-F196CD50B18E}" type="datetimeFigureOut">
              <a:rPr lang="fr-FR" smtClean="0"/>
              <a:pPr>
                <a:defRPr/>
              </a:pPr>
              <a:t>06/06/2016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888AAA1-929B-4396-8052-0BE3FB8778C7}"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4472469B-33C7-48CB-8903-9FAF641F2D6D}" type="datetimeFigureOut">
              <a:rPr lang="fr-FR"/>
              <a:pPr>
                <a:defRPr/>
              </a:pPr>
              <a:t>06/06/2016</a:t>
            </a:fld>
            <a:endParaRPr lang="fr-FR"/>
          </a:p>
        </p:txBody>
      </p:sp>
      <p:sp>
        <p:nvSpPr>
          <p:cNvPr id="5" name="Rectangle 4"/>
          <p:cNvSpPr>
            <a:spLocks noGrp="1" noChangeArrowheads="1"/>
          </p:cNvSpPr>
          <p:nvPr>
            <p:ph type="dt" sz="half" idx="11"/>
          </p:nvPr>
        </p:nvSpPr>
        <p:spPr>
          <a:ln/>
        </p:spPr>
        <p:txBody>
          <a:bodyPr/>
          <a:lstStyle>
            <a:lvl1pPr>
              <a:defRPr/>
            </a:lvl1pPr>
          </a:lstStyle>
          <a:p>
            <a:pPr>
              <a:defRPr/>
            </a:pPr>
            <a:fld id="{DCD10788-1EFE-42B3-974B-B0A288174736}" type="datetimeFigureOut">
              <a:rPr lang="fr-FR"/>
              <a:pPr>
                <a:defRPr/>
              </a:pPr>
              <a:t>06/06/2016</a:t>
            </a:fld>
            <a:endParaRPr lang="fr-FR"/>
          </a:p>
        </p:txBody>
      </p:sp>
      <p:sp>
        <p:nvSpPr>
          <p:cNvPr id="6" name="Rectangle 5"/>
          <p:cNvSpPr>
            <a:spLocks noGrp="1" noChangeArrowheads="1"/>
          </p:cNvSpPr>
          <p:nvPr>
            <p:ph type="ftr" sz="quarter" idx="12"/>
          </p:nvPr>
        </p:nvSpPr>
        <p:spPr>
          <a:ln/>
        </p:spPr>
        <p:txBody>
          <a:bodyPr/>
          <a:lstStyle>
            <a:lvl1pPr>
              <a:defRPr/>
            </a:lvl1pPr>
          </a:lstStyle>
          <a:p>
            <a:pPr>
              <a:defRPr/>
            </a:pPr>
            <a:endParaRPr lang="fr-FR"/>
          </a:p>
        </p:txBody>
      </p:sp>
      <p:sp>
        <p:nvSpPr>
          <p:cNvPr id="7" name="Rectangle 5"/>
          <p:cNvSpPr>
            <a:spLocks noGrp="1" noChangeArrowheads="1"/>
          </p:cNvSpPr>
          <p:nvPr>
            <p:ph type="ftr" sz="quarter" idx="13"/>
          </p:nvPr>
        </p:nvSpPr>
        <p:spPr>
          <a:ln/>
        </p:spPr>
        <p:txBody>
          <a:bodyPr/>
          <a:lstStyle>
            <a:lvl1pPr>
              <a:defRPr/>
            </a:lvl1pPr>
          </a:lstStyle>
          <a:p>
            <a:pPr>
              <a:defRPr/>
            </a:pPr>
            <a:endParaRPr lang="fr-FR"/>
          </a:p>
        </p:txBody>
      </p:sp>
      <p:sp>
        <p:nvSpPr>
          <p:cNvPr id="8" name="Rectangle 6"/>
          <p:cNvSpPr>
            <a:spLocks noGrp="1" noChangeArrowheads="1"/>
          </p:cNvSpPr>
          <p:nvPr>
            <p:ph type="sldNum" sz="quarter" idx="14"/>
          </p:nvPr>
        </p:nvSpPr>
        <p:spPr>
          <a:ln/>
        </p:spPr>
        <p:txBody>
          <a:bodyPr/>
          <a:lstStyle>
            <a:lvl1pPr>
              <a:defRPr/>
            </a:lvl1pPr>
          </a:lstStyle>
          <a:p>
            <a:pPr>
              <a:defRPr/>
            </a:pPr>
            <a:fld id="{6560069C-2606-4DEA-A8C6-F052986EC9E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7FFE9709-0C67-45EB-89F7-55433E612A49}" type="datetimeFigureOut">
              <a:rPr lang="fr-FR" smtClean="0"/>
              <a:pPr>
                <a:defRPr/>
              </a:pPr>
              <a:t>06/06/2016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9D2CBA71-F107-4DB5-9F44-254439805F4F}"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BB233CF3-8605-4D2C-A2E9-EDF40735BCBE}" type="datetimeFigureOut">
              <a:rPr lang="fr-FR" smtClean="0"/>
              <a:pPr>
                <a:defRPr/>
              </a:pPr>
              <a:t>06/06/2016</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B86FDF2-0FC8-45C4-9B6D-78AB47FB38CF}" type="slidenum">
              <a:rPr lang="fr-FR" smtClean="0"/>
              <a:pPr>
                <a:defRPr/>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F2701911-DC07-4CC2-9196-3BA58A94A0C3}" type="datetimeFigureOut">
              <a:rPr lang="fr-FR" smtClean="0"/>
              <a:pPr>
                <a:defRPr/>
              </a:pPr>
              <a:t>06/06/2016</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5492F915-F2CD-4877-86D8-9EF71A0F7924}"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A81D9DA9-5932-4BFB-90FA-6A35D8B403A6}" type="datetimeFigureOut">
              <a:rPr lang="fr-FR" smtClean="0"/>
              <a:pPr>
                <a:defRPr/>
              </a:pPr>
              <a:t>06/06/2016</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CCA60C36-FE8E-457B-B96E-E94DD1564053}" type="slidenum">
              <a:rPr lang="fr-FR" smtClean="0"/>
              <a:pPr>
                <a:defRPr/>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pPr>
              <a:defRPr/>
            </a:pPr>
            <a:fld id="{A0721937-2AFF-49CD-AAE9-8E46E0D74549}" type="datetimeFigureOut">
              <a:rPr lang="fr-FR" smtClean="0"/>
              <a:pPr>
                <a:defRPr/>
              </a:pPr>
              <a:t>06/06/2016</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CAE318C1-4E00-4514-918D-16B06D52702C}"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FBE121-715A-474C-B0A4-EEA37AA645DE}" type="datetimeFigureOut">
              <a:rPr lang="fr-FR" smtClean="0"/>
              <a:pPr>
                <a:defRPr/>
              </a:pPr>
              <a:t>06/06/2016</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9278CAAA-B10C-4497-B8FD-F4BF9BCE117F}"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FDD56067-913B-405C-99D4-281534966F78}" type="datetimeFigureOut">
              <a:rPr lang="fr-FR" smtClean="0"/>
              <a:pPr>
                <a:defRPr/>
              </a:pPr>
              <a:t>06/06/2016</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0E82CBEF-666A-4457-AEE8-75B1EE1F7901}" type="slidenum">
              <a:rPr lang="fr-FR" smtClean="0"/>
              <a:pPr>
                <a:defRPr/>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D4CB17AD-9B16-488D-9599-A0381F207717}" type="datetimeFigureOut">
              <a:rPr lang="fr-FR" smtClean="0"/>
              <a:pPr>
                <a:defRPr/>
              </a:pPr>
              <a:t>06/06/2016</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41A3220F-1952-4D0B-9A94-B4AA34BEA9AB}"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60113F7B-5C59-444C-884D-7E68FE2FB290}" type="datetimeFigureOut">
              <a:rPr lang="fr-FR" smtClean="0"/>
              <a:pPr>
                <a:defRPr/>
              </a:pPr>
              <a:t>06/06/2016</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CDF6F77-E73B-4EB3-9538-0E39D96F073F}"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704" y="3429000"/>
            <a:ext cx="7848600" cy="1927225"/>
          </a:xfrm>
        </p:spPr>
        <p:txBody>
          <a:bodyPr/>
          <a:lstStyle/>
          <a:p>
            <a:r>
              <a:rPr lang="fr-FR" dirty="0" smtClean="0"/>
              <a:t>GEVA-Sco</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08718"/>
            <a:ext cx="1872208" cy="20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908719"/>
            <a:ext cx="2716513"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36712"/>
            <a:ext cx="3089181" cy="170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61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36" t="22543" r="33775"/>
          <a:stretch/>
        </p:blipFill>
        <p:spPr bwMode="auto">
          <a:xfrm>
            <a:off x="251519" y="1124744"/>
            <a:ext cx="357618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1" t="20750" r="33109" b="2294"/>
          <a:stretch/>
        </p:blipFill>
        <p:spPr bwMode="auto">
          <a:xfrm>
            <a:off x="4139952" y="1772816"/>
            <a:ext cx="2833092" cy="462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re 1"/>
          <p:cNvSpPr>
            <a:spLocks noGrp="1"/>
          </p:cNvSpPr>
          <p:nvPr>
            <p:ph type="title"/>
          </p:nvPr>
        </p:nvSpPr>
        <p:spPr>
          <a:xfrm>
            <a:off x="457200" y="533400"/>
            <a:ext cx="8229600" cy="735360"/>
          </a:xfrm>
        </p:spPr>
        <p:txBody>
          <a:bodyPr>
            <a:normAutofit/>
          </a:bodyPr>
          <a:lstStyle/>
          <a:p>
            <a:r>
              <a:rPr lang="fr-FR" sz="3200" dirty="0" smtClean="0"/>
              <a:t>Bilan</a:t>
            </a:r>
            <a:endParaRPr lang="fr-FR" sz="3200" dirty="0"/>
          </a:p>
        </p:txBody>
      </p:sp>
      <p:sp>
        <p:nvSpPr>
          <p:cNvPr id="5" name="Carré corné 4"/>
          <p:cNvSpPr/>
          <p:nvPr/>
        </p:nvSpPr>
        <p:spPr>
          <a:xfrm>
            <a:off x="6660232" y="980728"/>
            <a:ext cx="2376264" cy="388843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fontAlgn="auto">
              <a:spcBef>
                <a:spcPts val="0"/>
              </a:spcBef>
              <a:spcAft>
                <a:spcPts val="0"/>
              </a:spcAft>
              <a:defRPr/>
            </a:pPr>
            <a:endParaRPr lang="fr-FR" sz="1400" dirty="0" smtClean="0"/>
          </a:p>
          <a:p>
            <a:pPr fontAlgn="auto">
              <a:spcBef>
                <a:spcPts val="0"/>
              </a:spcBef>
              <a:spcAft>
                <a:spcPts val="0"/>
              </a:spcAft>
              <a:defRPr/>
            </a:pPr>
            <a:r>
              <a:rPr lang="fr-FR" sz="1400" i="1" dirty="0" smtClean="0"/>
              <a:t>Parties complétées pendant l’ESS par l’enseignant référent</a:t>
            </a:r>
          </a:p>
          <a:p>
            <a:pPr fontAlgn="auto">
              <a:spcBef>
                <a:spcPts val="0"/>
              </a:spcBef>
              <a:spcAft>
                <a:spcPts val="0"/>
              </a:spcAft>
              <a:defRPr/>
            </a:pPr>
            <a:endParaRPr lang="fr-FR" sz="1400" i="1" dirty="0" smtClean="0"/>
          </a:p>
          <a:p>
            <a:pPr fontAlgn="auto">
              <a:spcBef>
                <a:spcPts val="0"/>
              </a:spcBef>
              <a:spcAft>
                <a:spcPts val="0"/>
              </a:spcAft>
              <a:defRPr/>
            </a:pPr>
            <a:r>
              <a:rPr lang="fr-FR" sz="1400" dirty="0" smtClean="0"/>
              <a:t>Il </a:t>
            </a:r>
            <a:r>
              <a:rPr lang="fr-FR" sz="1400" smtClean="0"/>
              <a:t>s’agit d’indiquer </a:t>
            </a:r>
            <a:r>
              <a:rPr lang="fr-FR" sz="1400" dirty="0"/>
              <a:t>la pertinence des adaptations mises en place en classe, de l’aide humaine, du dispositif de scolarisation </a:t>
            </a:r>
            <a:r>
              <a:rPr lang="fr-FR" sz="1400" dirty="0" smtClean="0"/>
              <a:t>.</a:t>
            </a:r>
          </a:p>
          <a:p>
            <a:pPr fontAlgn="auto">
              <a:spcBef>
                <a:spcPts val="0"/>
              </a:spcBef>
              <a:spcAft>
                <a:spcPts val="0"/>
              </a:spcAft>
              <a:defRPr/>
            </a:pPr>
            <a:endParaRPr lang="fr-FR" sz="1400" dirty="0"/>
          </a:p>
          <a:p>
            <a:pPr fontAlgn="auto">
              <a:spcBef>
                <a:spcPts val="0"/>
              </a:spcBef>
              <a:spcAft>
                <a:spcPts val="0"/>
              </a:spcAft>
              <a:defRPr/>
            </a:pPr>
            <a:r>
              <a:rPr lang="fr-FR" sz="1400" dirty="0" smtClean="0"/>
              <a:t>Quelles </a:t>
            </a:r>
            <a:r>
              <a:rPr lang="fr-FR" sz="1400" dirty="0"/>
              <a:t>évolutions sont remarquées chez l’élève ? Quel projet a-t-il, dans la poursuite de sa scolarité, dans son avenir professionnel ? </a:t>
            </a:r>
            <a:endParaRPr lang="fr-FR" sz="1400" dirty="0" smtClean="0"/>
          </a:p>
          <a:p>
            <a:pPr fontAlgn="auto">
              <a:spcBef>
                <a:spcPts val="0"/>
              </a:spcBef>
              <a:spcAft>
                <a:spcPts val="0"/>
              </a:spcAft>
              <a:defRPr/>
            </a:pPr>
            <a:endParaRPr lang="fr-FR" sz="1400" dirty="0"/>
          </a:p>
        </p:txBody>
      </p:sp>
    </p:spTree>
    <p:extLst>
      <p:ext uri="{BB962C8B-B14F-4D97-AF65-F5344CB8AC3E}">
        <p14:creationId xmlns:p14="http://schemas.microsoft.com/office/powerpoint/2010/main" val="59965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r>
              <a:rPr lang="fr-FR" b="0" dirty="0" smtClean="0">
                <a:solidFill>
                  <a:srgbClr val="C00000"/>
                </a:solidFill>
              </a:rPr>
              <a:t>Pourquoi  le GEVA-Sco ?</a:t>
            </a:r>
          </a:p>
        </p:txBody>
      </p:sp>
      <p:sp>
        <p:nvSpPr>
          <p:cNvPr id="17410" name="Espace réservé du texte 2"/>
          <p:cNvSpPr>
            <a:spLocks noGrp="1"/>
          </p:cNvSpPr>
          <p:nvPr>
            <p:ph type="body" idx="1"/>
          </p:nvPr>
        </p:nvSpPr>
        <p:spPr>
          <a:xfrm>
            <a:off x="323528" y="1981200"/>
            <a:ext cx="8373616" cy="3392016"/>
          </a:xfrm>
        </p:spPr>
        <p:txBody>
          <a:bodyPr>
            <a:normAutofit/>
          </a:bodyPr>
          <a:lstStyle/>
          <a:p>
            <a:pPr lvl="1"/>
            <a:r>
              <a:rPr lang="fr-FR" sz="2800" dirty="0" smtClean="0"/>
              <a:t>Passer d’une logique de demande à une logique d’évaluation des besoins </a:t>
            </a:r>
          </a:p>
          <a:p>
            <a:pPr lvl="1"/>
            <a:r>
              <a:rPr lang="fr-FR" sz="2800" dirty="0" smtClean="0"/>
              <a:t>Respecter les missions de chacun </a:t>
            </a:r>
          </a:p>
          <a:p>
            <a:pPr lvl="1"/>
            <a:r>
              <a:rPr lang="fr-FR" sz="2800" dirty="0" smtClean="0"/>
              <a:t>Viser l’équité territoriale par l’harmonisation des pratiques.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843213" y="188913"/>
            <a:ext cx="3241675" cy="54768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600" b="1" kern="0"/>
              <a:t>ECOLE : Elèves en difficultés</a:t>
            </a:r>
            <a:br>
              <a:rPr lang="fr-FR" sz="1600" b="1" kern="0"/>
            </a:br>
            <a:r>
              <a:rPr lang="fr-FR" sz="1600" b="1" kern="0"/>
              <a:t>Pédagogie différenciée</a:t>
            </a:r>
            <a:endParaRPr lang="fr-FR" sz="1600" b="1" kern="0" dirty="0"/>
          </a:p>
        </p:txBody>
      </p:sp>
      <p:sp>
        <p:nvSpPr>
          <p:cNvPr id="5" name="Titre 1"/>
          <p:cNvSpPr txBox="1">
            <a:spLocks/>
          </p:cNvSpPr>
          <p:nvPr/>
        </p:nvSpPr>
        <p:spPr>
          <a:xfrm>
            <a:off x="179389" y="1076110"/>
            <a:ext cx="8569324" cy="71141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600" b="1" dirty="0">
                <a:solidFill>
                  <a:schemeClr val="tx1"/>
                </a:solidFill>
                <a:latin typeface="+mj-lt"/>
                <a:ea typeface="+mj-ea"/>
                <a:cs typeface="+mj-cs"/>
              </a:rPr>
              <a:t>PPRE </a:t>
            </a:r>
            <a:r>
              <a:rPr lang="fr-FR" sz="1600" b="1" dirty="0">
                <a:solidFill>
                  <a:srgbClr val="C00000"/>
                </a:solidFill>
                <a:latin typeface="+mj-lt"/>
                <a:ea typeface="+mj-ea"/>
                <a:cs typeface="+mj-cs"/>
              </a:rPr>
              <a:t>(Projet Personnalisé de Réussite Educative)</a:t>
            </a:r>
          </a:p>
          <a:p>
            <a:pPr algn="ctr">
              <a:defRPr/>
            </a:pPr>
            <a:r>
              <a:rPr lang="fr-FR" sz="1600" b="1" dirty="0">
                <a:solidFill>
                  <a:srgbClr val="C00000"/>
                </a:solidFill>
                <a:latin typeface="+mj-lt"/>
                <a:ea typeface="+mj-ea"/>
                <a:cs typeface="+mj-cs"/>
              </a:rPr>
              <a:t> </a:t>
            </a:r>
            <a:r>
              <a:rPr lang="fr-FR" sz="1200" dirty="0">
                <a:solidFill>
                  <a:schemeClr val="tx1"/>
                </a:solidFill>
                <a:latin typeface="+mj-lt"/>
                <a:ea typeface="+mj-ea"/>
                <a:cs typeface="+mj-cs"/>
              </a:rPr>
              <a:t>Adaptations au sein de la classe / Information des parents sur les difficultés /  Échanges en conseils de cycle, des maîtres…</a:t>
            </a:r>
          </a:p>
        </p:txBody>
      </p:sp>
      <p:sp>
        <p:nvSpPr>
          <p:cNvPr id="6" name="Titre 1"/>
          <p:cNvSpPr txBox="1">
            <a:spLocks/>
          </p:cNvSpPr>
          <p:nvPr/>
        </p:nvSpPr>
        <p:spPr>
          <a:xfrm>
            <a:off x="179388" y="2155538"/>
            <a:ext cx="8569325" cy="98543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600" b="1" dirty="0">
                <a:solidFill>
                  <a:schemeClr val="tx1"/>
                </a:solidFill>
                <a:latin typeface="+mj-lt"/>
                <a:ea typeface="+mj-ea"/>
                <a:cs typeface="+mj-cs"/>
              </a:rPr>
              <a:t>RASED / PSYCHOLOGUE SCOLAIRE / MEDECIN SCOLAIRE </a:t>
            </a:r>
            <a:endParaRPr lang="fr-FR" sz="1600" b="1" dirty="0" smtClean="0">
              <a:solidFill>
                <a:schemeClr val="tx1"/>
              </a:solidFill>
              <a:latin typeface="+mj-lt"/>
              <a:ea typeface="+mj-ea"/>
              <a:cs typeface="+mj-cs"/>
            </a:endParaRPr>
          </a:p>
          <a:p>
            <a:pPr algn="ctr">
              <a:defRPr/>
            </a:pPr>
            <a:r>
              <a:rPr lang="fr-FR" sz="1400" b="1" dirty="0" smtClean="0">
                <a:solidFill>
                  <a:schemeClr val="tx1"/>
                </a:solidFill>
                <a:latin typeface="+mj-lt"/>
                <a:ea typeface="+mj-ea"/>
                <a:cs typeface="+mj-cs"/>
              </a:rPr>
              <a:t>+ </a:t>
            </a:r>
            <a:r>
              <a:rPr lang="fr-FR" sz="1400" b="1" dirty="0">
                <a:solidFill>
                  <a:schemeClr val="tx1"/>
                </a:solidFill>
                <a:latin typeface="+mj-lt"/>
                <a:ea typeface="+mj-ea"/>
                <a:cs typeface="+mj-cs"/>
              </a:rPr>
              <a:t>PAP </a:t>
            </a:r>
            <a:r>
              <a:rPr lang="fr-FR" sz="1400" b="1" dirty="0">
                <a:solidFill>
                  <a:srgbClr val="C00000"/>
                </a:solidFill>
                <a:latin typeface="+mj-lt"/>
                <a:ea typeface="+mj-ea"/>
                <a:cs typeface="+mj-cs"/>
              </a:rPr>
              <a:t>(Projet d’Accueil Personnalisé)</a:t>
            </a:r>
            <a:endParaRPr lang="fr-FR" sz="1400" dirty="0">
              <a:solidFill>
                <a:srgbClr val="C00000"/>
              </a:solidFill>
              <a:latin typeface="+mj-lt"/>
              <a:ea typeface="+mj-ea"/>
              <a:cs typeface="+mj-cs"/>
            </a:endParaRPr>
          </a:p>
          <a:p>
            <a:pPr algn="ctr">
              <a:defRPr/>
            </a:pPr>
            <a:r>
              <a:rPr lang="fr-FR" sz="1200" dirty="0">
                <a:solidFill>
                  <a:schemeClr val="tx1"/>
                </a:solidFill>
                <a:latin typeface="+mj-lt"/>
                <a:ea typeface="+mj-ea"/>
                <a:cs typeface="+mj-cs"/>
              </a:rPr>
              <a:t>Difficultés importantes, inquiétudes concernant l’orientation… / Échanges avec les parents / </a:t>
            </a:r>
            <a:r>
              <a:rPr lang="fr-FR" sz="1200" dirty="0">
                <a:solidFill>
                  <a:schemeClr val="tx1"/>
                </a:solidFill>
              </a:rPr>
              <a:t>Échanges en conseils de cycle, des maîtres… Intervention </a:t>
            </a:r>
            <a:r>
              <a:rPr lang="fr-FR" sz="1200" dirty="0">
                <a:solidFill>
                  <a:schemeClr val="tx1"/>
                </a:solidFill>
                <a:latin typeface="+mj-lt"/>
                <a:ea typeface="+mj-ea"/>
                <a:cs typeface="+mj-cs"/>
              </a:rPr>
              <a:t>RASED / Le psychologue scolaire</a:t>
            </a:r>
          </a:p>
        </p:txBody>
      </p:sp>
      <p:sp>
        <p:nvSpPr>
          <p:cNvPr id="7" name="Titre 1"/>
          <p:cNvSpPr txBox="1">
            <a:spLocks/>
          </p:cNvSpPr>
          <p:nvPr/>
        </p:nvSpPr>
        <p:spPr>
          <a:xfrm>
            <a:off x="1692276" y="3557443"/>
            <a:ext cx="5003798" cy="1930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600" b="1" dirty="0">
                <a:solidFill>
                  <a:schemeClr val="tx1"/>
                </a:solidFill>
                <a:latin typeface="+mj-lt"/>
                <a:ea typeface="+mj-ea"/>
                <a:cs typeface="+mj-cs"/>
              </a:rPr>
              <a:t>EQUIPE EDUCATIVE </a:t>
            </a:r>
            <a:r>
              <a:rPr lang="fr-FR" sz="1600" b="1" dirty="0">
                <a:solidFill>
                  <a:srgbClr val="C00000"/>
                </a:solidFill>
                <a:latin typeface="+mj-lt"/>
                <a:ea typeface="+mj-ea"/>
                <a:cs typeface="+mj-cs"/>
              </a:rPr>
              <a:t>(Réunion </a:t>
            </a:r>
            <a:r>
              <a:rPr lang="fr-FR" sz="1600" b="1" dirty="0" smtClean="0">
                <a:solidFill>
                  <a:srgbClr val="C00000"/>
                </a:solidFill>
                <a:latin typeface="+mj-lt"/>
                <a:ea typeface="+mj-ea"/>
                <a:cs typeface="+mj-cs"/>
              </a:rPr>
              <a:t>de toutes </a:t>
            </a:r>
            <a:r>
              <a:rPr lang="fr-FR" sz="1600" b="1" dirty="0">
                <a:solidFill>
                  <a:srgbClr val="C00000"/>
                </a:solidFill>
                <a:latin typeface="+mj-lt"/>
                <a:ea typeface="+mj-ea"/>
                <a:cs typeface="+mj-cs"/>
              </a:rPr>
              <a:t>les personnes concernées par l’élève en difficultés) sous la responsabilité du </a:t>
            </a:r>
            <a:r>
              <a:rPr lang="fr-FR" sz="1600" b="1" dirty="0" smtClean="0">
                <a:solidFill>
                  <a:srgbClr val="C00000"/>
                </a:solidFill>
                <a:latin typeface="+mj-lt"/>
                <a:ea typeface="+mj-ea"/>
                <a:cs typeface="+mj-cs"/>
              </a:rPr>
              <a:t>chef d’établissement</a:t>
            </a:r>
            <a:endParaRPr lang="fr-FR" sz="1600" b="1" dirty="0">
              <a:solidFill>
                <a:srgbClr val="C00000"/>
              </a:solidFill>
              <a:latin typeface="+mj-lt"/>
              <a:ea typeface="+mj-ea"/>
              <a:cs typeface="+mj-cs"/>
            </a:endParaRPr>
          </a:p>
          <a:p>
            <a:pPr algn="ctr">
              <a:defRPr/>
            </a:pPr>
            <a:r>
              <a:rPr lang="fr-FR" sz="1400" b="1" dirty="0">
                <a:solidFill>
                  <a:srgbClr val="C00000"/>
                </a:solidFill>
                <a:latin typeface="+mj-lt"/>
                <a:ea typeface="+mj-ea"/>
                <a:cs typeface="+mj-cs"/>
              </a:rPr>
              <a:t>  </a:t>
            </a:r>
          </a:p>
          <a:p>
            <a:pPr algn="ctr">
              <a:defRPr/>
            </a:pPr>
            <a:r>
              <a:rPr lang="fr-FR" sz="1200" dirty="0">
                <a:solidFill>
                  <a:schemeClr val="tx1"/>
                </a:solidFill>
                <a:latin typeface="+mj-lt"/>
                <a:ea typeface="+mj-ea"/>
                <a:cs typeface="+mj-cs"/>
              </a:rPr>
              <a:t>Difficultés persistantes (décalage important, inquiétudes concernant l’orientation…) //</a:t>
            </a:r>
            <a:r>
              <a:rPr lang="fr-FR" sz="1600" b="1" dirty="0">
                <a:solidFill>
                  <a:srgbClr val="FF0000"/>
                </a:solidFill>
                <a:latin typeface="+mj-lt"/>
                <a:ea typeface="+mj-ea"/>
                <a:cs typeface="+mj-cs"/>
              </a:rPr>
              <a:t> </a:t>
            </a:r>
            <a:r>
              <a:rPr lang="fr-FR" sz="1600" b="1" dirty="0">
                <a:solidFill>
                  <a:srgbClr val="C00000"/>
                </a:solidFill>
                <a:ea typeface="+mj-ea"/>
                <a:cs typeface="+mj-cs"/>
              </a:rPr>
              <a:t>Projet de c</a:t>
            </a:r>
            <a:r>
              <a:rPr lang="fr-FR" sz="1600" b="1" dirty="0">
                <a:solidFill>
                  <a:srgbClr val="C00000"/>
                </a:solidFill>
              </a:rPr>
              <a:t>onstitution d’un dossier Handicap (MDPH)</a:t>
            </a:r>
            <a:endParaRPr lang="fr-FR" sz="1600" b="1" dirty="0">
              <a:solidFill>
                <a:srgbClr val="C00000"/>
              </a:solidFill>
              <a:ea typeface="+mj-ea"/>
              <a:cs typeface="+mj-cs"/>
            </a:endParaRPr>
          </a:p>
        </p:txBody>
      </p:sp>
      <p:sp>
        <p:nvSpPr>
          <p:cNvPr id="8" name="Titre 1"/>
          <p:cNvSpPr txBox="1">
            <a:spLocks/>
          </p:cNvSpPr>
          <p:nvPr/>
        </p:nvSpPr>
        <p:spPr>
          <a:xfrm>
            <a:off x="3347243" y="5879379"/>
            <a:ext cx="2160587" cy="7207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Aft>
                <a:spcPts val="0"/>
              </a:spcAft>
              <a:defRPr/>
            </a:pPr>
            <a:r>
              <a:rPr lang="fr-FR" sz="1600" b="1" dirty="0">
                <a:solidFill>
                  <a:schemeClr val="tx1"/>
                </a:solidFill>
                <a:latin typeface="+mj-lt"/>
                <a:ea typeface="+mj-ea"/>
                <a:cs typeface="+mj-cs"/>
              </a:rPr>
              <a:t>ENSEIGNANT REFERENT</a:t>
            </a:r>
          </a:p>
        </p:txBody>
      </p:sp>
      <p:grpSp>
        <p:nvGrpSpPr>
          <p:cNvPr id="2" name="Groupe 8"/>
          <p:cNvGrpSpPr>
            <a:grpSpLocks/>
          </p:cNvGrpSpPr>
          <p:nvPr/>
        </p:nvGrpSpPr>
        <p:grpSpPr bwMode="auto">
          <a:xfrm>
            <a:off x="6768305" y="4263880"/>
            <a:ext cx="2131219" cy="2187575"/>
            <a:chOff x="6941523" y="3904577"/>
            <a:chExt cx="2130476" cy="2188719"/>
          </a:xfrm>
        </p:grpSpPr>
        <p:grpSp>
          <p:nvGrpSpPr>
            <p:cNvPr id="16399" name="Groupe 23"/>
            <p:cNvGrpSpPr>
              <a:grpSpLocks/>
            </p:cNvGrpSpPr>
            <p:nvPr/>
          </p:nvGrpSpPr>
          <p:grpSpPr bwMode="auto">
            <a:xfrm>
              <a:off x="7164288" y="4149080"/>
              <a:ext cx="792088" cy="1944216"/>
              <a:chOff x="7020272" y="4005064"/>
              <a:chExt cx="864096" cy="2088232"/>
            </a:xfrm>
          </p:grpSpPr>
          <p:sp>
            <p:nvSpPr>
              <p:cNvPr id="12" name="Virage 11"/>
              <p:cNvSpPr/>
              <p:nvPr/>
            </p:nvSpPr>
            <p:spPr>
              <a:xfrm rot="10800000">
                <a:off x="7019626" y="4581794"/>
                <a:ext cx="865607" cy="15115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sp>
            <p:nvSpPr>
              <p:cNvPr id="13" name="Virage 12"/>
              <p:cNvSpPr/>
              <p:nvPr/>
            </p:nvSpPr>
            <p:spPr>
              <a:xfrm rot="10800000">
                <a:off x="7019626" y="4005171"/>
                <a:ext cx="865607" cy="10082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grpSp>
        <p:sp>
          <p:nvSpPr>
            <p:cNvPr id="11" name="Titre 1"/>
            <p:cNvSpPr txBox="1">
              <a:spLocks/>
            </p:cNvSpPr>
            <p:nvPr/>
          </p:nvSpPr>
          <p:spPr>
            <a:xfrm>
              <a:off x="6941523" y="3904577"/>
              <a:ext cx="2130476" cy="122460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Aft>
                  <a:spcPts val="0"/>
                </a:spcAft>
                <a:defRPr/>
              </a:pPr>
              <a:r>
                <a:rPr lang="fr-FR" sz="1600" b="1" dirty="0">
                  <a:solidFill>
                    <a:schemeClr val="tx1"/>
                  </a:solidFill>
                  <a:latin typeface="+mj-lt"/>
                  <a:ea typeface="+mj-ea"/>
                  <a:cs typeface="+mj-cs"/>
                </a:rPr>
                <a:t>SERVICES EXTERIEURS</a:t>
              </a:r>
            </a:p>
            <a:p>
              <a:pPr algn="ctr" fontAlgn="auto">
                <a:spcAft>
                  <a:spcPts val="0"/>
                </a:spcAft>
                <a:defRPr/>
              </a:pPr>
              <a:r>
                <a:rPr lang="fr-FR" sz="1200" dirty="0">
                  <a:solidFill>
                    <a:schemeClr val="tx1"/>
                  </a:solidFill>
                  <a:latin typeface="+mj-lt"/>
                  <a:ea typeface="+mj-ea"/>
                  <a:cs typeface="+mj-cs"/>
                </a:rPr>
                <a:t>(CAMSP, PMI, service hospitalier, médecin libéral UETA,  orthophoniste…)</a:t>
              </a:r>
            </a:p>
          </p:txBody>
        </p:sp>
      </p:grpSp>
      <p:sp>
        <p:nvSpPr>
          <p:cNvPr id="14" name="Flèche vers le bas 13"/>
          <p:cNvSpPr/>
          <p:nvPr/>
        </p:nvSpPr>
        <p:spPr>
          <a:xfrm>
            <a:off x="4346575" y="736600"/>
            <a:ext cx="161925"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dirty="0"/>
          </a:p>
        </p:txBody>
      </p:sp>
      <p:sp>
        <p:nvSpPr>
          <p:cNvPr id="15" name="Flèche vers le bas 14"/>
          <p:cNvSpPr/>
          <p:nvPr/>
        </p:nvSpPr>
        <p:spPr>
          <a:xfrm>
            <a:off x="4346575" y="1846263"/>
            <a:ext cx="161925"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dirty="0"/>
          </a:p>
        </p:txBody>
      </p:sp>
      <p:sp>
        <p:nvSpPr>
          <p:cNvPr id="16" name="Flèche vers le bas 7"/>
          <p:cNvSpPr/>
          <p:nvPr/>
        </p:nvSpPr>
        <p:spPr>
          <a:xfrm>
            <a:off x="4383087" y="3233016"/>
            <a:ext cx="161925"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dirty="0"/>
          </a:p>
        </p:txBody>
      </p:sp>
      <p:sp>
        <p:nvSpPr>
          <p:cNvPr id="17" name="Flèche vers le bas 16"/>
          <p:cNvSpPr/>
          <p:nvPr/>
        </p:nvSpPr>
        <p:spPr>
          <a:xfrm>
            <a:off x="4265613" y="5539076"/>
            <a:ext cx="161925"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dirty="0"/>
          </a:p>
        </p:txBody>
      </p:sp>
      <p:sp>
        <p:nvSpPr>
          <p:cNvPr id="18" name="Titre 1"/>
          <p:cNvSpPr txBox="1">
            <a:spLocks/>
          </p:cNvSpPr>
          <p:nvPr/>
        </p:nvSpPr>
        <p:spPr>
          <a:xfrm>
            <a:off x="6772635" y="3556866"/>
            <a:ext cx="2126890" cy="57785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Aft>
                <a:spcPts val="0"/>
              </a:spcAft>
              <a:defRPr/>
            </a:pPr>
            <a:r>
              <a:rPr lang="fr-FR" sz="1600" b="1" dirty="0">
                <a:solidFill>
                  <a:schemeClr val="tx1"/>
                </a:solidFill>
                <a:latin typeface="+mj-lt"/>
                <a:ea typeface="+mj-ea"/>
                <a:cs typeface="+mj-cs"/>
              </a:rPr>
              <a:t>Les FAMILLES</a:t>
            </a:r>
            <a:endParaRPr lang="fr-FR" sz="1200" dirty="0">
              <a:solidFill>
                <a:schemeClr val="tx1"/>
              </a:solidFill>
              <a:latin typeface="+mj-lt"/>
              <a:ea typeface="+mj-ea"/>
              <a:cs typeface="+mj-cs"/>
            </a:endParaRPr>
          </a:p>
        </p:txBody>
      </p:sp>
      <p:sp>
        <p:nvSpPr>
          <p:cNvPr id="19" name="Double flèche horizontale 9"/>
          <p:cNvSpPr/>
          <p:nvPr/>
        </p:nvSpPr>
        <p:spPr>
          <a:xfrm>
            <a:off x="6447992" y="4104326"/>
            <a:ext cx="649287" cy="2444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98" name="ZoneTexte 19"/>
          <p:cNvSpPr txBox="1">
            <a:spLocks noChangeArrowheads="1"/>
          </p:cNvSpPr>
          <p:nvPr/>
        </p:nvSpPr>
        <p:spPr bwMode="auto">
          <a:xfrm>
            <a:off x="250826" y="429996"/>
            <a:ext cx="144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b="1" dirty="0">
                <a:solidFill>
                  <a:srgbClr val="C00000"/>
                </a:solidFill>
              </a:rPr>
              <a:t>POUR RAPPEL !</a:t>
            </a:r>
          </a:p>
        </p:txBody>
      </p:sp>
    </p:spTree>
    <p:extLst>
      <p:ext uri="{BB962C8B-B14F-4D97-AF65-F5344CB8AC3E}">
        <p14:creationId xmlns:p14="http://schemas.microsoft.com/office/powerpoint/2010/main" val="300072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rré corné 18"/>
          <p:cNvSpPr/>
          <p:nvPr/>
        </p:nvSpPr>
        <p:spPr>
          <a:xfrm>
            <a:off x="4685506" y="1114386"/>
            <a:ext cx="4319587" cy="2447925"/>
          </a:xfrm>
          <a:prstGeom prst="foldedCorner">
            <a:avLst/>
          </a:prstGeom>
          <a:solidFill>
            <a:srgbClr val="00B0F0">
              <a:alpha val="25000"/>
            </a:srgbClr>
          </a:solidFill>
          <a:ln>
            <a:solidFill>
              <a:srgbClr val="990099">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Carré corné 17"/>
          <p:cNvSpPr/>
          <p:nvPr/>
        </p:nvSpPr>
        <p:spPr>
          <a:xfrm>
            <a:off x="179512" y="2781300"/>
            <a:ext cx="4184650" cy="3455988"/>
          </a:xfrm>
          <a:prstGeom prst="foldedCorne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412" name="Titre 1"/>
          <p:cNvSpPr>
            <a:spLocks noGrp="1"/>
          </p:cNvSpPr>
          <p:nvPr>
            <p:ph type="title"/>
          </p:nvPr>
        </p:nvSpPr>
        <p:spPr>
          <a:xfrm>
            <a:off x="457200" y="332656"/>
            <a:ext cx="8229600" cy="503957"/>
          </a:xfrm>
        </p:spPr>
        <p:txBody>
          <a:bodyPr>
            <a:noAutofit/>
          </a:bodyPr>
          <a:lstStyle/>
          <a:p>
            <a:pPr eaLnBrk="1" hangingPunct="1"/>
            <a:r>
              <a:rPr lang="fr-FR" altLang="fr-FR" sz="2800" b="0" dirty="0" smtClean="0">
                <a:solidFill>
                  <a:srgbClr val="C00000"/>
                </a:solidFill>
              </a:rPr>
              <a:t>Respecter les missions de chacun</a:t>
            </a:r>
          </a:p>
        </p:txBody>
      </p:sp>
      <p:sp>
        <p:nvSpPr>
          <p:cNvPr id="17413" name="Espace réservé du texte 4"/>
          <p:cNvSpPr>
            <a:spLocks noGrp="1"/>
          </p:cNvSpPr>
          <p:nvPr>
            <p:ph type="body" idx="1"/>
          </p:nvPr>
        </p:nvSpPr>
        <p:spPr>
          <a:xfrm>
            <a:off x="214473" y="2781300"/>
            <a:ext cx="4040187" cy="639763"/>
          </a:xfrm>
        </p:spPr>
        <p:txBody>
          <a:bodyPr anchor="t">
            <a:noAutofit/>
          </a:bodyPr>
          <a:lstStyle/>
          <a:p>
            <a:pPr algn="l" eaLnBrk="1" hangingPunct="1"/>
            <a:r>
              <a:rPr lang="fr-FR" altLang="fr-FR" sz="1800" b="1" dirty="0" smtClean="0">
                <a:solidFill>
                  <a:schemeClr val="tx1"/>
                </a:solidFill>
              </a:rPr>
              <a:t>L’équipe pluridisciplinaire de la MDPH</a:t>
            </a:r>
          </a:p>
        </p:txBody>
      </p:sp>
      <p:sp>
        <p:nvSpPr>
          <p:cNvPr id="17414" name="Espace réservé du texte 2"/>
          <p:cNvSpPr>
            <a:spLocks noGrp="1"/>
          </p:cNvSpPr>
          <p:nvPr>
            <p:ph sz="half" idx="2"/>
          </p:nvPr>
        </p:nvSpPr>
        <p:spPr>
          <a:xfrm>
            <a:off x="323850" y="3357563"/>
            <a:ext cx="4040188" cy="2951162"/>
          </a:xfrm>
        </p:spPr>
        <p:txBody>
          <a:bodyPr/>
          <a:lstStyle/>
          <a:p>
            <a:pPr eaLnBrk="1" hangingPunct="1">
              <a:buClrTx/>
            </a:pPr>
            <a:r>
              <a:rPr lang="fr-FR" altLang="fr-FR" sz="1600" dirty="0" smtClean="0"/>
              <a:t>Evalue les compétences, les besoins et les mesures mises en œuvre</a:t>
            </a:r>
          </a:p>
          <a:p>
            <a:pPr eaLnBrk="1" hangingPunct="1">
              <a:buClrTx/>
            </a:pPr>
            <a:r>
              <a:rPr lang="fr-FR" altLang="fr-FR" sz="1600" dirty="0" smtClean="0"/>
              <a:t>S'appuie notamment sur les </a:t>
            </a:r>
            <a:r>
              <a:rPr lang="fr-FR" altLang="fr-FR" sz="1600" b="1" dirty="0" smtClean="0"/>
              <a:t>observations relatives aux besoins et aux compétences de l’élève</a:t>
            </a:r>
            <a:r>
              <a:rPr lang="fr-FR" altLang="fr-FR" sz="1600" dirty="0" smtClean="0"/>
              <a:t> réalisées en situation scolaire (GEVA-Sco)</a:t>
            </a:r>
          </a:p>
          <a:p>
            <a:pPr eaLnBrk="1" hangingPunct="1">
              <a:buClrTx/>
            </a:pPr>
            <a:r>
              <a:rPr lang="fr-FR" altLang="fr-FR" sz="1600" dirty="0" smtClean="0"/>
              <a:t>Propose un plan de compensation du handicap</a:t>
            </a:r>
          </a:p>
        </p:txBody>
      </p:sp>
      <p:sp>
        <p:nvSpPr>
          <p:cNvPr id="17415" name="Espace réservé du texte 5"/>
          <p:cNvSpPr>
            <a:spLocks noGrp="1"/>
          </p:cNvSpPr>
          <p:nvPr>
            <p:ph type="body" sz="quarter" idx="3"/>
          </p:nvPr>
        </p:nvSpPr>
        <p:spPr>
          <a:xfrm>
            <a:off x="4754960" y="1195349"/>
            <a:ext cx="4250133" cy="422275"/>
          </a:xfrm>
        </p:spPr>
        <p:txBody>
          <a:bodyPr>
            <a:noAutofit/>
          </a:bodyPr>
          <a:lstStyle/>
          <a:p>
            <a:pPr eaLnBrk="1" hangingPunct="1"/>
            <a:r>
              <a:rPr lang="fr-FR" altLang="fr-FR" sz="1800" b="1" dirty="0" smtClean="0">
                <a:solidFill>
                  <a:schemeClr val="tx1"/>
                </a:solidFill>
              </a:rPr>
              <a:t>L’équipe de suivi de la scolarisation (ESS)</a:t>
            </a:r>
          </a:p>
        </p:txBody>
      </p:sp>
      <p:sp>
        <p:nvSpPr>
          <p:cNvPr id="17416" name="Espace réservé du contenu 6"/>
          <p:cNvSpPr>
            <a:spLocks noGrp="1"/>
          </p:cNvSpPr>
          <p:nvPr>
            <p:ph sz="quarter" idx="4"/>
          </p:nvPr>
        </p:nvSpPr>
        <p:spPr>
          <a:xfrm>
            <a:off x="4932363" y="1557338"/>
            <a:ext cx="4041775" cy="1943100"/>
          </a:xfrm>
        </p:spPr>
        <p:txBody>
          <a:bodyPr>
            <a:normAutofit/>
          </a:bodyPr>
          <a:lstStyle/>
          <a:p>
            <a:pPr eaLnBrk="1" hangingPunct="1">
              <a:buClrTx/>
            </a:pPr>
            <a:r>
              <a:rPr lang="fr-FR" altLang="fr-FR" sz="1600" dirty="0" smtClean="0"/>
              <a:t>Assure le suivi des décisions de la MDPH</a:t>
            </a:r>
          </a:p>
          <a:p>
            <a:pPr eaLnBrk="1" hangingPunct="1">
              <a:buClrTx/>
            </a:pPr>
            <a:r>
              <a:rPr lang="fr-FR" altLang="fr-FR" sz="1600" dirty="0" smtClean="0"/>
              <a:t>Facilite la mise en œuvre du PPS (Projet Personnalisé de Scolarisation)</a:t>
            </a:r>
          </a:p>
          <a:p>
            <a:pPr eaLnBrk="1" hangingPunct="1">
              <a:buClrTx/>
            </a:pPr>
            <a:r>
              <a:rPr lang="fr-FR" altLang="fr-FR" sz="1600" dirty="0" smtClean="0"/>
              <a:t>Propose les aménagements nécessaires</a:t>
            </a:r>
          </a:p>
        </p:txBody>
      </p:sp>
      <p:grpSp>
        <p:nvGrpSpPr>
          <p:cNvPr id="17417" name="Groupe 23"/>
          <p:cNvGrpSpPr>
            <a:grpSpLocks/>
          </p:cNvGrpSpPr>
          <p:nvPr/>
        </p:nvGrpSpPr>
        <p:grpSpPr bwMode="auto">
          <a:xfrm>
            <a:off x="4685507" y="3573463"/>
            <a:ext cx="4180682" cy="2838450"/>
            <a:chOff x="4716463" y="3789363"/>
            <a:chExt cx="4319587" cy="2838450"/>
          </a:xfrm>
        </p:grpSpPr>
        <p:sp>
          <p:nvSpPr>
            <p:cNvPr id="20" name="Carré corné 19"/>
            <p:cNvSpPr/>
            <p:nvPr/>
          </p:nvSpPr>
          <p:spPr>
            <a:xfrm>
              <a:off x="4716463" y="3860800"/>
              <a:ext cx="4319587" cy="2447925"/>
            </a:xfrm>
            <a:prstGeom prst="foldedCorner">
              <a:avLst/>
            </a:prstGeom>
            <a:solidFill>
              <a:srgbClr val="CC0099">
                <a:alpha val="25000"/>
              </a:srgbClr>
            </a:solidFill>
            <a:ln>
              <a:solidFill>
                <a:srgbClr val="990099">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422" name="Espace réservé du texte 5"/>
            <p:cNvSpPr txBox="1">
              <a:spLocks/>
            </p:cNvSpPr>
            <p:nvPr/>
          </p:nvSpPr>
          <p:spPr bwMode="auto">
            <a:xfrm>
              <a:off x="4811713" y="3789363"/>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fr-FR" altLang="fr-FR" b="1" dirty="0">
                  <a:latin typeface="+mn-lt"/>
                </a:rPr>
                <a:t>L’enseignant référent</a:t>
              </a:r>
            </a:p>
          </p:txBody>
        </p:sp>
        <p:sp>
          <p:nvSpPr>
            <p:cNvPr id="17423" name="Espace réservé du contenu 6"/>
            <p:cNvSpPr txBox="1">
              <a:spLocks/>
            </p:cNvSpPr>
            <p:nvPr/>
          </p:nvSpPr>
          <p:spPr bwMode="auto">
            <a:xfrm>
              <a:off x="4716463" y="4221163"/>
              <a:ext cx="40417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fr-FR" altLang="fr-FR" sz="1600" dirty="0" smtClean="0">
                  <a:latin typeface="+mn-lt"/>
                </a:rPr>
                <a:t>Informe et accompagne les familles,  les équipes</a:t>
              </a:r>
            </a:p>
            <a:p>
              <a:pPr eaLnBrk="1" hangingPunct="1">
                <a:spcBef>
                  <a:spcPct val="20000"/>
                </a:spcBef>
                <a:buFontTx/>
                <a:buChar char="•"/>
              </a:pPr>
              <a:r>
                <a:rPr lang="fr-FR" altLang="fr-FR" sz="1600" dirty="0" smtClean="0">
                  <a:latin typeface="+mn-lt"/>
                </a:rPr>
                <a:t>Rassemble </a:t>
              </a:r>
              <a:r>
                <a:rPr lang="fr-FR" altLang="fr-FR" sz="1600" dirty="0">
                  <a:latin typeface="+mn-lt"/>
                </a:rPr>
                <a:t>les différentes pièces du dossier </a:t>
              </a:r>
              <a:r>
                <a:rPr lang="fr-FR" altLang="fr-FR" sz="1600" dirty="0" smtClean="0">
                  <a:latin typeface="+mn-lt"/>
                </a:rPr>
                <a:t>MDPH (GEVA-Sco, bilans, demandes des parents…)</a:t>
              </a:r>
              <a:endParaRPr lang="fr-FR" altLang="fr-FR" sz="1600" dirty="0">
                <a:latin typeface="+mn-lt"/>
              </a:endParaRPr>
            </a:p>
            <a:p>
              <a:pPr eaLnBrk="1" hangingPunct="1">
                <a:spcBef>
                  <a:spcPct val="20000"/>
                </a:spcBef>
                <a:buFontTx/>
                <a:buChar char="•"/>
              </a:pPr>
              <a:r>
                <a:rPr lang="fr-FR" altLang="fr-FR" sz="1600" dirty="0">
                  <a:latin typeface="+mn-lt"/>
                </a:rPr>
                <a:t>Réunit </a:t>
              </a:r>
              <a:r>
                <a:rPr lang="fr-FR" altLang="fr-FR" sz="1600" dirty="0" smtClean="0">
                  <a:latin typeface="+mn-lt"/>
                </a:rPr>
                <a:t>l’ESS, anime et rédige le compte-rendu de la réunion</a:t>
              </a:r>
              <a:endParaRPr lang="fr-FR" altLang="fr-FR" sz="1600" dirty="0">
                <a:latin typeface="+mn-lt"/>
              </a:endParaRPr>
            </a:p>
          </p:txBody>
        </p:sp>
      </p:grpSp>
      <p:grpSp>
        <p:nvGrpSpPr>
          <p:cNvPr id="17418" name="Groupe 24"/>
          <p:cNvGrpSpPr>
            <a:grpSpLocks/>
          </p:cNvGrpSpPr>
          <p:nvPr/>
        </p:nvGrpSpPr>
        <p:grpSpPr bwMode="auto">
          <a:xfrm>
            <a:off x="179512" y="896899"/>
            <a:ext cx="4184650" cy="1512888"/>
            <a:chOff x="323528" y="1124744"/>
            <a:chExt cx="4184204" cy="1512168"/>
          </a:xfrm>
        </p:grpSpPr>
        <p:sp>
          <p:nvSpPr>
            <p:cNvPr id="21" name="Carré corné 20"/>
            <p:cNvSpPr/>
            <p:nvPr/>
          </p:nvSpPr>
          <p:spPr>
            <a:xfrm>
              <a:off x="323528" y="1124744"/>
              <a:ext cx="4176268" cy="1512168"/>
            </a:xfrm>
            <a:prstGeom prst="foldedCorner">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Espace réservé du texte 4"/>
            <p:cNvSpPr txBox="1">
              <a:spLocks/>
            </p:cNvSpPr>
            <p:nvPr/>
          </p:nvSpPr>
          <p:spPr bwMode="auto">
            <a:xfrm>
              <a:off x="467976" y="1124744"/>
              <a:ext cx="4039756" cy="1440764"/>
            </a:xfrm>
            <a:prstGeom prst="rect">
              <a:avLst/>
            </a:prstGeom>
            <a:noFill/>
            <a:ln w="9525">
              <a:noFill/>
              <a:miter lim="800000"/>
              <a:headEnd/>
              <a:tailEnd/>
            </a:ln>
          </p:spPr>
          <p:txBody>
            <a:bodyPr/>
            <a:lstStyle/>
            <a:p>
              <a:pPr>
                <a:spcBef>
                  <a:spcPct val="20000"/>
                </a:spcBef>
                <a:defRPr/>
              </a:pPr>
              <a:r>
                <a:rPr lang="fr-FR" b="1" kern="0" dirty="0">
                  <a:latin typeface="+mn-lt"/>
                  <a:cs typeface="+mn-cs"/>
                </a:rPr>
                <a:t>L’équipe éducative :</a:t>
              </a:r>
            </a:p>
            <a:p>
              <a:pPr>
                <a:spcBef>
                  <a:spcPct val="20000"/>
                </a:spcBef>
                <a:buSzPct val="85000"/>
                <a:buFont typeface="Arial" pitchFamily="34" charset="0"/>
                <a:buChar char="•"/>
                <a:defRPr/>
              </a:pPr>
              <a:r>
                <a:rPr lang="fr-FR" kern="0" dirty="0">
                  <a:latin typeface="+mn-lt"/>
                  <a:cs typeface="+mn-cs"/>
                </a:rPr>
                <a:t> </a:t>
              </a:r>
              <a:r>
                <a:rPr lang="fr-FR" sz="1600" kern="0" dirty="0">
                  <a:latin typeface="+mn-lt"/>
                </a:rPr>
                <a:t>Étudie la situation de l’enfant</a:t>
              </a:r>
            </a:p>
            <a:p>
              <a:pPr>
                <a:spcBef>
                  <a:spcPct val="20000"/>
                </a:spcBef>
                <a:buSzPct val="85000"/>
                <a:buFont typeface="Arial" pitchFamily="34" charset="0"/>
                <a:buChar char="•"/>
                <a:defRPr/>
              </a:pPr>
              <a:r>
                <a:rPr lang="fr-FR" sz="1600" kern="0" dirty="0">
                  <a:latin typeface="+mn-lt"/>
                </a:rPr>
                <a:t> Propose éventuellement une démarche vers la </a:t>
              </a:r>
              <a:r>
                <a:rPr lang="fr-FR" sz="1600" kern="0" dirty="0" smtClean="0">
                  <a:latin typeface="+mn-lt"/>
                </a:rPr>
                <a:t>MDPH, complète alors le GEVA-Sco première demande</a:t>
              </a:r>
              <a:endParaRPr lang="fr-FR" sz="1600" kern="0" dirty="0">
                <a:latin typeface="+mn-lt"/>
              </a:endParaRPr>
            </a:p>
          </p:txBody>
        </p:sp>
      </p:grpSp>
    </p:spTree>
    <p:extLst>
      <p:ext uri="{BB962C8B-B14F-4D97-AF65-F5344CB8AC3E}">
        <p14:creationId xmlns:p14="http://schemas.microsoft.com/office/powerpoint/2010/main" val="404161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67" t="18385" r="24280" b="6393"/>
          <a:stretch/>
        </p:blipFill>
        <p:spPr bwMode="auto">
          <a:xfrm>
            <a:off x="205220" y="1288472"/>
            <a:ext cx="6670243" cy="521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9" name="Titre 1"/>
          <p:cNvSpPr>
            <a:spLocks noGrp="1"/>
          </p:cNvSpPr>
          <p:nvPr>
            <p:ph type="title"/>
          </p:nvPr>
        </p:nvSpPr>
        <p:spPr>
          <a:xfrm>
            <a:off x="457200" y="274638"/>
            <a:ext cx="8229600" cy="850106"/>
          </a:xfrm>
        </p:spPr>
        <p:txBody>
          <a:bodyPr>
            <a:normAutofit fontScale="90000"/>
          </a:bodyPr>
          <a:lstStyle/>
          <a:p>
            <a:r>
              <a:rPr lang="fr-FR" b="0" dirty="0" smtClean="0">
                <a:solidFill>
                  <a:schemeClr val="tx1"/>
                </a:solidFill>
              </a:rPr>
              <a:t/>
            </a:r>
            <a:br>
              <a:rPr lang="fr-FR" b="0" dirty="0" smtClean="0">
                <a:solidFill>
                  <a:schemeClr val="tx1"/>
                </a:solidFill>
              </a:rPr>
            </a:br>
            <a:r>
              <a:rPr lang="fr-FR" b="0" dirty="0" smtClean="0">
                <a:solidFill>
                  <a:schemeClr val="tx1"/>
                </a:solidFill>
              </a:rPr>
              <a:t>Présentation du document</a:t>
            </a:r>
            <a:br>
              <a:rPr lang="fr-FR" b="0" dirty="0" smtClean="0">
                <a:solidFill>
                  <a:schemeClr val="tx1"/>
                </a:solidFill>
              </a:rPr>
            </a:br>
            <a:endParaRPr lang="fr-FR" b="0" dirty="0" smtClean="0">
              <a:solidFill>
                <a:schemeClr val="tx1"/>
              </a:solidFill>
            </a:endParaRPr>
          </a:p>
        </p:txBody>
      </p:sp>
      <p:sp>
        <p:nvSpPr>
          <p:cNvPr id="5" name="Carré corné 4"/>
          <p:cNvSpPr/>
          <p:nvPr/>
        </p:nvSpPr>
        <p:spPr>
          <a:xfrm>
            <a:off x="6875463" y="836712"/>
            <a:ext cx="2160587" cy="282406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t> </a:t>
            </a:r>
          </a:p>
          <a:p>
            <a:pPr fontAlgn="auto">
              <a:spcBef>
                <a:spcPts val="0"/>
              </a:spcBef>
              <a:spcAft>
                <a:spcPts val="0"/>
              </a:spcAft>
              <a:defRPr/>
            </a:pPr>
            <a:r>
              <a:rPr lang="fr-FR" dirty="0" smtClean="0"/>
              <a:t>Un </a:t>
            </a:r>
            <a:r>
              <a:rPr lang="fr-FR" dirty="0"/>
              <a:t>document : </a:t>
            </a:r>
          </a:p>
          <a:p>
            <a:pPr marL="285750" indent="-285750" fontAlgn="auto">
              <a:spcBef>
                <a:spcPts val="0"/>
              </a:spcBef>
              <a:spcAft>
                <a:spcPts val="0"/>
              </a:spcAft>
              <a:buFont typeface="Arial" pitchFamily="34" charset="0"/>
              <a:buChar char="•"/>
              <a:defRPr/>
            </a:pPr>
            <a:r>
              <a:rPr lang="fr-FR" dirty="0"/>
              <a:t>Unique</a:t>
            </a:r>
          </a:p>
          <a:p>
            <a:pPr marL="285750" indent="-285750" fontAlgn="auto">
              <a:spcBef>
                <a:spcPts val="0"/>
              </a:spcBef>
              <a:spcAft>
                <a:spcPts val="0"/>
              </a:spcAft>
              <a:buFont typeface="Arial" pitchFamily="34" charset="0"/>
              <a:buChar char="•"/>
              <a:defRPr/>
            </a:pPr>
            <a:r>
              <a:rPr lang="fr-FR" dirty="0"/>
              <a:t>Labellisé</a:t>
            </a:r>
          </a:p>
          <a:p>
            <a:pPr marL="285750" indent="-285750" fontAlgn="auto">
              <a:spcBef>
                <a:spcPts val="0"/>
              </a:spcBef>
              <a:spcAft>
                <a:spcPts val="0"/>
              </a:spcAft>
              <a:buFont typeface="Arial" pitchFamily="34" charset="0"/>
              <a:buChar char="•"/>
              <a:defRPr/>
            </a:pPr>
            <a:r>
              <a:rPr lang="fr-FR" dirty="0"/>
              <a:t>Electronique</a:t>
            </a:r>
          </a:p>
          <a:p>
            <a:pPr marL="285750" indent="-285750" fontAlgn="auto">
              <a:spcBef>
                <a:spcPts val="0"/>
              </a:spcBef>
              <a:spcAft>
                <a:spcPts val="0"/>
              </a:spcAft>
              <a:buFont typeface="Arial" pitchFamily="34" charset="0"/>
              <a:buChar char="•"/>
              <a:defRPr/>
            </a:pPr>
            <a:r>
              <a:rPr lang="fr-FR" dirty="0"/>
              <a:t>En 2 </a:t>
            </a:r>
            <a:r>
              <a:rPr lang="fr-FR" dirty="0" smtClean="0"/>
              <a:t>versions</a:t>
            </a:r>
          </a:p>
          <a:p>
            <a:pPr marL="285750" indent="-285750" fontAlgn="auto">
              <a:spcBef>
                <a:spcPts val="0"/>
              </a:spcBef>
              <a:spcAft>
                <a:spcPts val="0"/>
              </a:spcAft>
              <a:buFont typeface="Arial" pitchFamily="34" charset="0"/>
              <a:buChar char="•"/>
              <a:defRPr/>
            </a:pPr>
            <a:r>
              <a:rPr lang="fr-FR" dirty="0"/>
              <a:t>Possibilité de réinitialiser le formulaire</a:t>
            </a:r>
          </a:p>
          <a:p>
            <a:pPr marL="285750" indent="-285750" fontAlgn="auto">
              <a:spcBef>
                <a:spcPts val="0"/>
              </a:spcBef>
              <a:spcAft>
                <a:spcPts val="0"/>
              </a:spcAft>
              <a:buFont typeface="Arial" pitchFamily="34" charset="0"/>
              <a:buChar char="•"/>
              <a:defRPr/>
            </a:pPr>
            <a:endParaRPr lang="fr-FR" dirty="0"/>
          </a:p>
          <a:p>
            <a:pPr algn="ctr" fontAlgn="auto">
              <a:spcBef>
                <a:spcPts val="0"/>
              </a:spcBef>
              <a:spcAft>
                <a:spcPts val="0"/>
              </a:spcAft>
              <a:defRPr/>
            </a:pPr>
            <a:endParaRPr lang="fr-FR" dirty="0"/>
          </a:p>
        </p:txBody>
      </p:sp>
      <p:sp>
        <p:nvSpPr>
          <p:cNvPr id="6" name="Ellipse 5"/>
          <p:cNvSpPr/>
          <p:nvPr/>
        </p:nvSpPr>
        <p:spPr>
          <a:xfrm>
            <a:off x="263525" y="1288472"/>
            <a:ext cx="420688" cy="163570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Ellipse 6"/>
          <p:cNvSpPr/>
          <p:nvPr/>
        </p:nvSpPr>
        <p:spPr>
          <a:xfrm>
            <a:off x="684213" y="1412875"/>
            <a:ext cx="2735262" cy="17287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4932040" y="2924175"/>
            <a:ext cx="1727200" cy="51911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Ellipse 9"/>
          <p:cNvSpPr/>
          <p:nvPr/>
        </p:nvSpPr>
        <p:spPr>
          <a:xfrm>
            <a:off x="684213" y="3352798"/>
            <a:ext cx="1728788" cy="51911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67544" y="568638"/>
            <a:ext cx="8229600" cy="990600"/>
          </a:xfrm>
        </p:spPr>
        <p:txBody>
          <a:bodyPr>
            <a:normAutofit/>
          </a:bodyPr>
          <a:lstStyle/>
          <a:p>
            <a:r>
              <a:rPr lang="fr-FR" b="0" dirty="0" smtClean="0">
                <a:solidFill>
                  <a:srgbClr val="C00000"/>
                </a:solidFill>
              </a:rPr>
              <a:t>Volet scolarisation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39051"/>
            <a:ext cx="7128792" cy="416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rré corné 9"/>
          <p:cNvSpPr/>
          <p:nvPr/>
        </p:nvSpPr>
        <p:spPr>
          <a:xfrm>
            <a:off x="216023" y="2248535"/>
            <a:ext cx="1691681" cy="211657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dirty="0" smtClean="0"/>
              <a:t>Coordonnées</a:t>
            </a:r>
          </a:p>
          <a:p>
            <a:pPr algn="ctr"/>
            <a:r>
              <a:rPr lang="fr-FR" dirty="0" smtClean="0"/>
              <a:t> </a:t>
            </a:r>
            <a:r>
              <a:rPr lang="fr-FR" dirty="0"/>
              <a:t>Parcours de </a:t>
            </a:r>
            <a:r>
              <a:rPr lang="fr-FR" dirty="0" smtClean="0"/>
              <a:t>scolarisation</a:t>
            </a:r>
            <a:endParaRPr lang="fr-FR" dirty="0"/>
          </a:p>
        </p:txBody>
      </p:sp>
    </p:spTree>
    <p:extLst>
      <p:ext uri="{BB962C8B-B14F-4D97-AF65-F5344CB8AC3E}">
        <p14:creationId xmlns:p14="http://schemas.microsoft.com/office/powerpoint/2010/main" val="138303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46" y="1052736"/>
            <a:ext cx="6836320" cy="519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texte 8"/>
          <p:cNvSpPr>
            <a:spLocks noGrp="1"/>
          </p:cNvSpPr>
          <p:nvPr>
            <p:ph type="body" idx="1"/>
          </p:nvPr>
        </p:nvSpPr>
        <p:spPr>
          <a:xfrm>
            <a:off x="6927257" y="692696"/>
            <a:ext cx="2027288" cy="1152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fr-FR" sz="1400" dirty="0" smtClean="0"/>
              <a:t>Les conditions de scolarisation sont décrites en 3 blocs</a:t>
            </a:r>
            <a:endParaRPr lang="fr-FR" sz="1400" dirty="0"/>
          </a:p>
        </p:txBody>
      </p:sp>
      <p:sp>
        <p:nvSpPr>
          <p:cNvPr id="8" name="Carré corné 7"/>
          <p:cNvSpPr/>
          <p:nvPr/>
        </p:nvSpPr>
        <p:spPr>
          <a:xfrm>
            <a:off x="6177081" y="2852936"/>
            <a:ext cx="2766547" cy="26637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fontAlgn="auto">
              <a:spcBef>
                <a:spcPts val="0"/>
              </a:spcBef>
              <a:spcAft>
                <a:spcPts val="0"/>
              </a:spcAft>
              <a:defRPr/>
            </a:pPr>
            <a:r>
              <a:rPr lang="fr-FR" sz="1400" b="1" dirty="0"/>
              <a:t>La description de la situation de l’élève handicapé prend en compte :</a:t>
            </a:r>
          </a:p>
          <a:p>
            <a:pPr fontAlgn="auto">
              <a:spcBef>
                <a:spcPts val="0"/>
              </a:spcBef>
              <a:spcAft>
                <a:spcPts val="0"/>
              </a:spcAft>
              <a:defRPr/>
            </a:pPr>
            <a:r>
              <a:rPr lang="fr-FR" sz="1400" b="1" dirty="0" smtClean="0"/>
              <a:t>• </a:t>
            </a:r>
            <a:r>
              <a:rPr lang="fr-FR" sz="1400" b="1" dirty="0"/>
              <a:t>les facilitateurs : </a:t>
            </a:r>
            <a:r>
              <a:rPr lang="fr-FR" sz="1400" b="1" dirty="0" smtClean="0"/>
              <a:t>ils doivent </a:t>
            </a:r>
            <a:r>
              <a:rPr lang="fr-FR" sz="1400" b="1" dirty="0"/>
              <a:t>être identifiés </a:t>
            </a:r>
            <a:r>
              <a:rPr lang="fr-FR" sz="1400" b="1" dirty="0" smtClean="0"/>
              <a:t>(aménagements </a:t>
            </a:r>
            <a:r>
              <a:rPr lang="fr-FR" sz="1400" b="1" dirty="0"/>
              <a:t>pédagogiques déjà mis en place, </a:t>
            </a:r>
            <a:r>
              <a:rPr lang="fr-FR" sz="1400" b="1" dirty="0" smtClean="0"/>
              <a:t>existence </a:t>
            </a:r>
            <a:r>
              <a:rPr lang="fr-FR" sz="1400" b="1" dirty="0"/>
              <a:t>d’un </a:t>
            </a:r>
            <a:r>
              <a:rPr lang="fr-FR" sz="1400" b="1" dirty="0" smtClean="0"/>
              <a:t>PPRE, d’un </a:t>
            </a:r>
            <a:r>
              <a:rPr lang="fr-FR" sz="1400" b="1" dirty="0"/>
              <a:t>PAI, ainsi que toute autre modalité de soutien),</a:t>
            </a:r>
          </a:p>
        </p:txBody>
      </p:sp>
    </p:spTree>
    <p:extLst>
      <p:ext uri="{BB962C8B-B14F-4D97-AF65-F5344CB8AC3E}">
        <p14:creationId xmlns:p14="http://schemas.microsoft.com/office/powerpoint/2010/main" val="24043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533400"/>
            <a:ext cx="8229600" cy="773015"/>
          </a:xfrm>
        </p:spPr>
        <p:txBody>
          <a:bodyPr>
            <a:normAutofit/>
          </a:bodyPr>
          <a:lstStyle/>
          <a:p>
            <a:r>
              <a:rPr lang="fr-FR" b="0" dirty="0" smtClean="0">
                <a:solidFill>
                  <a:srgbClr val="C00000"/>
                </a:solidFill>
              </a:rPr>
              <a:t>Volet autonomie</a:t>
            </a:r>
          </a:p>
        </p:txBody>
      </p:sp>
      <p:sp>
        <p:nvSpPr>
          <p:cNvPr id="9" name="Carré corné 8"/>
          <p:cNvSpPr/>
          <p:nvPr/>
        </p:nvSpPr>
        <p:spPr>
          <a:xfrm>
            <a:off x="6156176" y="3068961"/>
            <a:ext cx="2760812" cy="316835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1400" dirty="0"/>
              <a:t>Certaines activités peuvent également justifier des mesures spécifiques pour leur réalisation en milieu scolaire. Ces tâches et activités ressortent des domaines </a:t>
            </a:r>
            <a:r>
              <a:rPr lang="fr-FR" sz="1400" dirty="0" smtClean="0"/>
              <a:t>«Tâches </a:t>
            </a:r>
            <a:r>
              <a:rPr lang="fr-FR" sz="1400" dirty="0"/>
              <a:t>et exigences générales, relation avec </a:t>
            </a:r>
            <a:r>
              <a:rPr lang="fr-FR" sz="1400" dirty="0" smtClean="0"/>
              <a:t>autrui»</a:t>
            </a:r>
            <a:endParaRPr lang="fr-FR" sz="1400" dirty="0"/>
          </a:p>
          <a:p>
            <a:pPr fontAlgn="auto">
              <a:spcBef>
                <a:spcPts val="0"/>
              </a:spcBef>
              <a:spcAft>
                <a:spcPts val="0"/>
              </a:spcAft>
              <a:defRPr/>
            </a:pPr>
            <a:r>
              <a:rPr lang="fr-FR" sz="1400" dirty="0" smtClean="0"/>
              <a:t>«Mobilité</a:t>
            </a:r>
            <a:r>
              <a:rPr lang="fr-FR" sz="1400" dirty="0"/>
              <a:t>, </a:t>
            </a:r>
            <a:r>
              <a:rPr lang="fr-FR" sz="1400" dirty="0" smtClean="0"/>
              <a:t>manipulation», </a:t>
            </a:r>
          </a:p>
          <a:p>
            <a:pPr fontAlgn="auto">
              <a:spcBef>
                <a:spcPts val="0"/>
              </a:spcBef>
              <a:spcAft>
                <a:spcPts val="0"/>
              </a:spcAft>
              <a:defRPr/>
            </a:pPr>
            <a:r>
              <a:rPr lang="fr-FR" sz="1400" dirty="0" smtClean="0"/>
              <a:t>«Entretien personnel», </a:t>
            </a:r>
            <a:r>
              <a:rPr lang="fr-FR" sz="1400" dirty="0"/>
              <a:t>et </a:t>
            </a:r>
            <a:endParaRPr lang="fr-FR" sz="1400" dirty="0" smtClean="0"/>
          </a:p>
          <a:p>
            <a:pPr fontAlgn="auto">
              <a:spcBef>
                <a:spcPts val="0"/>
              </a:spcBef>
              <a:spcAft>
                <a:spcPts val="0"/>
              </a:spcAft>
              <a:defRPr/>
            </a:pPr>
            <a:r>
              <a:rPr lang="fr-FR" sz="1400" dirty="0" smtClean="0"/>
              <a:t>«Communication».</a:t>
            </a:r>
            <a:endParaRPr lang="fr-FR" sz="1400" dirty="0"/>
          </a:p>
        </p:txBody>
      </p:sp>
      <p:sp>
        <p:nvSpPr>
          <p:cNvPr id="10" name="Carré corné 9"/>
          <p:cNvSpPr/>
          <p:nvPr/>
        </p:nvSpPr>
        <p:spPr>
          <a:xfrm>
            <a:off x="6012160" y="836713"/>
            <a:ext cx="3024336" cy="18001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fontAlgn="auto">
              <a:spcBef>
                <a:spcPts val="0"/>
              </a:spcBef>
              <a:spcAft>
                <a:spcPts val="0"/>
              </a:spcAft>
              <a:defRPr/>
            </a:pPr>
            <a:endParaRPr lang="fr-FR" sz="1400" dirty="0" smtClean="0"/>
          </a:p>
          <a:p>
            <a:pPr algn="just" fontAlgn="auto">
              <a:spcBef>
                <a:spcPts val="0"/>
              </a:spcBef>
              <a:spcAft>
                <a:spcPts val="0"/>
              </a:spcAft>
              <a:defRPr/>
            </a:pPr>
            <a:r>
              <a:rPr lang="fr-FR" sz="1400" dirty="0" smtClean="0"/>
              <a:t>La </a:t>
            </a:r>
            <a:r>
              <a:rPr lang="fr-FR" sz="1400" dirty="0"/>
              <a:t>description de la situation de l’élève handicapé </a:t>
            </a:r>
            <a:r>
              <a:rPr lang="fr-FR" sz="1400" dirty="0" smtClean="0"/>
              <a:t>doit prendre </a:t>
            </a:r>
            <a:r>
              <a:rPr lang="fr-FR" sz="1400" dirty="0"/>
              <a:t>en </a:t>
            </a:r>
            <a:r>
              <a:rPr lang="fr-FR" sz="1400" dirty="0" smtClean="0"/>
              <a:t>compte les obstacles (accessibilité des locaux, environnement scolaire particulier), </a:t>
            </a:r>
            <a:r>
              <a:rPr lang="fr-FR" sz="1400" dirty="0" smtClean="0">
                <a:solidFill>
                  <a:schemeClr val="bg1"/>
                </a:solidFill>
              </a:rPr>
              <a:t>et doit être complétée au regard de l'autonomie </a:t>
            </a:r>
            <a:r>
              <a:rPr lang="fr-FR" sz="1400" dirty="0">
                <a:solidFill>
                  <a:schemeClr val="bg1"/>
                </a:solidFill>
              </a:rPr>
              <a:t>d'un enfant du même </a:t>
            </a:r>
            <a:r>
              <a:rPr lang="fr-FR" sz="1400" dirty="0" smtClean="0">
                <a:solidFill>
                  <a:schemeClr val="bg1"/>
                </a:solidFill>
              </a:rPr>
              <a:t>âge</a:t>
            </a:r>
            <a:endParaRPr lang="fr-FR" sz="1400" b="1" dirty="0">
              <a:solidFill>
                <a:schemeClr val="bg1"/>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614" t="21569" r="15432" b="5619"/>
          <a:stretch/>
        </p:blipFill>
        <p:spPr bwMode="auto">
          <a:xfrm>
            <a:off x="176706" y="1340768"/>
            <a:ext cx="5697028" cy="367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rré corné 12"/>
          <p:cNvSpPr/>
          <p:nvPr/>
        </p:nvSpPr>
        <p:spPr>
          <a:xfrm>
            <a:off x="251520" y="5229200"/>
            <a:ext cx="3384376" cy="115212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sz="1050" dirty="0"/>
          </a:p>
          <a:p>
            <a:pPr fontAlgn="auto">
              <a:spcBef>
                <a:spcPts val="0"/>
              </a:spcBef>
              <a:spcAft>
                <a:spcPts val="0"/>
              </a:spcAft>
              <a:defRPr/>
            </a:pPr>
            <a:r>
              <a:rPr lang="fr-FR" sz="1400" dirty="0"/>
              <a:t>Le GEVA-sco a vocation à être utilisé </a:t>
            </a:r>
            <a:r>
              <a:rPr lang="fr-FR" sz="1400" dirty="0" smtClean="0"/>
              <a:t>«de </a:t>
            </a:r>
            <a:r>
              <a:rPr lang="fr-FR" sz="1400" dirty="0"/>
              <a:t>la maternelle aux classes </a:t>
            </a:r>
            <a:r>
              <a:rPr lang="fr-FR" sz="1400" dirty="0" smtClean="0"/>
              <a:t>préparatoires »</a:t>
            </a:r>
            <a:endParaRPr lang="fr-F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b="0" dirty="0" smtClean="0">
                <a:solidFill>
                  <a:srgbClr val="C00000"/>
                </a:solidFill>
              </a:rPr>
              <a:t>GEVA-Sco réexamen</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21"/>
          <a:stretch/>
        </p:blipFill>
        <p:spPr bwMode="auto">
          <a:xfrm>
            <a:off x="807272" y="1412776"/>
            <a:ext cx="4124768" cy="47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rré corné 9"/>
          <p:cNvSpPr/>
          <p:nvPr/>
        </p:nvSpPr>
        <p:spPr>
          <a:xfrm>
            <a:off x="5420416" y="980728"/>
            <a:ext cx="2592288" cy="129614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fontAlgn="auto">
              <a:spcBef>
                <a:spcPts val="0"/>
              </a:spcBef>
              <a:spcAft>
                <a:spcPts val="0"/>
              </a:spcAft>
              <a:defRPr/>
            </a:pPr>
            <a:r>
              <a:rPr lang="fr-FR" sz="1400" dirty="0" smtClean="0"/>
              <a:t>Concernant </a:t>
            </a:r>
            <a:r>
              <a:rPr lang="fr-FR" sz="1400" dirty="0"/>
              <a:t>l’aide </a:t>
            </a:r>
            <a:r>
              <a:rPr lang="fr-FR" sz="1400" dirty="0" smtClean="0"/>
              <a:t>humaine, un protocole est joint en annexe</a:t>
            </a:r>
            <a:endParaRPr lang="fr-FR"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3857</TotalTime>
  <Words>612</Words>
  <Application>Microsoft Office PowerPoint</Application>
  <PresentationFormat>Affichage à l'écran (4:3)</PresentationFormat>
  <Paragraphs>73</Paragraphs>
  <Slides>10</Slides>
  <Notes>4</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Clarté</vt:lpstr>
      <vt:lpstr>GEVA-Sco</vt:lpstr>
      <vt:lpstr>Pourquoi  le GEVA-Sco ?</vt:lpstr>
      <vt:lpstr>Présentation PowerPoint</vt:lpstr>
      <vt:lpstr>Respecter les missions de chacun</vt:lpstr>
      <vt:lpstr> Présentation du document </vt:lpstr>
      <vt:lpstr>Volet scolarisation</vt:lpstr>
      <vt:lpstr>Présentation PowerPoint</vt:lpstr>
      <vt:lpstr>Volet autonomie</vt:lpstr>
      <vt:lpstr>GEVA-Sco réexamen</vt:lpstr>
      <vt:lpstr>Bilan</vt:lpstr>
    </vt:vector>
  </TitlesOfParts>
  <Company>CNSA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GEVA-Sco : fondement et perspectives</dc:title>
  <dc:creator>JM Lamiaux</dc:creator>
  <cp:lastModifiedBy>vguyot</cp:lastModifiedBy>
  <cp:revision>76</cp:revision>
  <cp:lastPrinted>2013-09-20T13:35:34Z</cp:lastPrinted>
  <dcterms:created xsi:type="dcterms:W3CDTF">2013-09-11T12:51:39Z</dcterms:created>
  <dcterms:modified xsi:type="dcterms:W3CDTF">2016-06-06T12:55:01Z</dcterms:modified>
</cp:coreProperties>
</file>